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3"/>
  </p:notesMasterIdLst>
  <p:sldIdLst>
    <p:sldId id="257" r:id="rId2"/>
    <p:sldId id="259" r:id="rId3"/>
    <p:sldId id="289" r:id="rId4"/>
    <p:sldId id="376" r:id="rId5"/>
    <p:sldId id="267" r:id="rId6"/>
    <p:sldId id="375" r:id="rId7"/>
    <p:sldId id="260" r:id="rId8"/>
    <p:sldId id="281" r:id="rId9"/>
    <p:sldId id="282" r:id="rId10"/>
    <p:sldId id="261" r:id="rId11"/>
    <p:sldId id="285" r:id="rId12"/>
    <p:sldId id="290" r:id="rId13"/>
    <p:sldId id="291" r:id="rId14"/>
    <p:sldId id="292" r:id="rId15"/>
    <p:sldId id="293" r:id="rId16"/>
    <p:sldId id="284" r:id="rId17"/>
    <p:sldId id="316" r:id="rId18"/>
    <p:sldId id="294" r:id="rId19"/>
    <p:sldId id="295" r:id="rId20"/>
    <p:sldId id="302" r:id="rId21"/>
    <p:sldId id="301" r:id="rId22"/>
    <p:sldId id="296" r:id="rId23"/>
    <p:sldId id="310" r:id="rId24"/>
    <p:sldId id="315" r:id="rId25"/>
    <p:sldId id="307" r:id="rId26"/>
    <p:sldId id="308" r:id="rId27"/>
    <p:sldId id="303" r:id="rId28"/>
    <p:sldId id="311" r:id="rId29"/>
    <p:sldId id="312" r:id="rId30"/>
    <p:sldId id="287" r:id="rId31"/>
    <p:sldId id="288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5664" autoAdjust="0"/>
    <p:restoredTop sz="50000"/>
  </p:normalViewPr>
  <p:slideViewPr>
    <p:cSldViewPr snapToGrid="0" snapToObjects="1">
      <p:cViewPr varScale="1">
        <p:scale>
          <a:sx n="54" d="100"/>
          <a:sy n="54" d="100"/>
        </p:scale>
        <p:origin x="64" y="3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6D785D-FFF7-754A-A56B-779983842948}" type="datetimeFigureOut">
              <a:rPr lang="en-US" smtClean="0"/>
              <a:pPr/>
              <a:t>11/22/2024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58CCFB-4CA9-2448-A9BD-9026EA1E7D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8302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08D14-0A5B-3745-92A6-8EDFAEC7692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2388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08D14-0A5B-3745-92A6-8EDFAEC7692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7172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08D14-0A5B-3745-92A6-8EDFAEC76926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1818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58CCFB-4CA9-2448-A9BD-9026EA1E7D4E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02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A9386-A4AA-AD49-A114-E9975006F75D}" type="datetimeFigureOut">
              <a:rPr lang="en-US" smtClean="0"/>
              <a:pPr/>
              <a:t>11/22/2024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FF47F-878D-824B-A5CE-6F9D41FC79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221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A9386-A4AA-AD49-A114-E9975006F75D}" type="datetimeFigureOut">
              <a:rPr lang="en-US" smtClean="0"/>
              <a:pPr/>
              <a:t>11/22/2024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FF47F-878D-824B-A5CE-6F9D41FC79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205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A9386-A4AA-AD49-A114-E9975006F75D}" type="datetimeFigureOut">
              <a:rPr lang="en-US" smtClean="0"/>
              <a:pPr/>
              <a:t>11/22/2024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FF47F-878D-824B-A5CE-6F9D41FC79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309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A9386-A4AA-AD49-A114-E9975006F75D}" type="datetimeFigureOut">
              <a:rPr lang="en-US" smtClean="0"/>
              <a:pPr/>
              <a:t>11/22/2024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FF47F-878D-824B-A5CE-6F9D41FC79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721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A9386-A4AA-AD49-A114-E9975006F75D}" type="datetimeFigureOut">
              <a:rPr lang="en-US" smtClean="0"/>
              <a:pPr/>
              <a:t>11/22/2024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FF47F-878D-824B-A5CE-6F9D41FC79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560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A9386-A4AA-AD49-A114-E9975006F75D}" type="datetimeFigureOut">
              <a:rPr lang="en-US" smtClean="0"/>
              <a:pPr/>
              <a:t>11/22/2024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FF47F-878D-824B-A5CE-6F9D41FC79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280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A9386-A4AA-AD49-A114-E9975006F75D}" type="datetimeFigureOut">
              <a:rPr lang="en-US" smtClean="0"/>
              <a:pPr/>
              <a:t>11/22/2024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FF47F-878D-824B-A5CE-6F9D41FC79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705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A9386-A4AA-AD49-A114-E9975006F75D}" type="datetimeFigureOut">
              <a:rPr lang="en-US" smtClean="0"/>
              <a:pPr/>
              <a:t>11/22/2024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FF47F-878D-824B-A5CE-6F9D41FC79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558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A9386-A4AA-AD49-A114-E9975006F75D}" type="datetimeFigureOut">
              <a:rPr lang="en-US" smtClean="0"/>
              <a:pPr/>
              <a:t>11/22/2024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FF47F-878D-824B-A5CE-6F9D41FC79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862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A9386-A4AA-AD49-A114-E9975006F75D}" type="datetimeFigureOut">
              <a:rPr lang="en-US" smtClean="0"/>
              <a:pPr/>
              <a:t>11/22/2024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FF47F-878D-824B-A5CE-6F9D41FC79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80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A9386-A4AA-AD49-A114-E9975006F75D}" type="datetimeFigureOut">
              <a:rPr lang="en-US" smtClean="0"/>
              <a:pPr/>
              <a:t>11/22/2024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FF47F-878D-824B-A5CE-6F9D41FC79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041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7A9386-A4AA-AD49-A114-E9975006F75D}" type="datetimeFigureOut">
              <a:rPr lang="en-US" smtClean="0"/>
              <a:pPr/>
              <a:t>11/22/2024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3FF47F-878D-824B-A5CE-6F9D41FC79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335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image" Target="../media/image3.png"/><Relationship Id="rId7" Type="http://schemas.openxmlformats.org/officeDocument/2006/relationships/oleObject" Target="../embeddings/oleObject2.bin"/><Relationship Id="rId12" Type="http://schemas.openxmlformats.org/officeDocument/2006/relationships/image" Target="../media/image8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emf"/><Relationship Id="rId11" Type="http://schemas.openxmlformats.org/officeDocument/2006/relationships/oleObject" Target="../embeddings/oleObject4.bin"/><Relationship Id="rId5" Type="http://schemas.openxmlformats.org/officeDocument/2006/relationships/oleObject" Target="../embeddings/oleObject1.bin"/><Relationship Id="rId10" Type="http://schemas.openxmlformats.org/officeDocument/2006/relationships/image" Target="../media/image7.emf"/><Relationship Id="rId4" Type="http://schemas.openxmlformats.org/officeDocument/2006/relationships/image" Target="../media/image4.png"/><Relationship Id="rId9" Type="http://schemas.openxmlformats.org/officeDocument/2006/relationships/oleObject" Target="../embeddings/oleObject3.bin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6"/>
          <p:cNvSpPr txBox="1">
            <a:spLocks noChangeArrowheads="1"/>
          </p:cNvSpPr>
          <p:nvPr/>
        </p:nvSpPr>
        <p:spPr bwMode="auto">
          <a:xfrm>
            <a:off x="2479686" y="1441962"/>
            <a:ext cx="7540974" cy="83099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/>
            <a:r>
              <a:rPr lang="en-US" sz="4800" dirty="0">
                <a:solidFill>
                  <a:srgbClr val="7030A0"/>
                </a:solidFill>
              </a:rPr>
              <a:t>Organometallic  Chemistry- I</a:t>
            </a:r>
            <a:r>
              <a:rPr lang="en-US" sz="3200" dirty="0">
                <a:solidFill>
                  <a:srgbClr val="7030A0"/>
                </a:solidFill>
              </a:rPr>
              <a:t> </a:t>
            </a:r>
          </a:p>
        </p:txBody>
      </p:sp>
      <p:sp>
        <p:nvSpPr>
          <p:cNvPr id="4098" name="Text Box 7"/>
          <p:cNvSpPr txBox="1">
            <a:spLocks noChangeArrowheads="1"/>
          </p:cNvSpPr>
          <p:nvPr/>
        </p:nvSpPr>
        <p:spPr bwMode="auto">
          <a:xfrm>
            <a:off x="3906982" y="3002507"/>
            <a:ext cx="4502286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/>
            <a:endParaRPr lang="en-IN" dirty="0">
              <a:solidFill>
                <a:srgbClr val="7030A0"/>
              </a:solidFill>
            </a:endParaRPr>
          </a:p>
          <a:p>
            <a:pPr algn="ctr"/>
            <a:endParaRPr lang="en-IN" dirty="0">
              <a:solidFill>
                <a:srgbClr val="7030A0"/>
              </a:solidFill>
            </a:endParaRPr>
          </a:p>
          <a:p>
            <a:pPr algn="ctr"/>
            <a:r>
              <a:rPr lang="en-IN">
                <a:solidFill>
                  <a:srgbClr val="7030A0"/>
                </a:solidFill>
              </a:rPr>
              <a:t>Dr. </a:t>
            </a:r>
            <a:r>
              <a:rPr lang="en-IN" dirty="0">
                <a:solidFill>
                  <a:srgbClr val="7030A0"/>
                </a:solidFill>
              </a:rPr>
              <a:t>Semanti Basu</a:t>
            </a:r>
            <a:endParaRPr lang="en-US" altLang="en-US" sz="4800" i="1" dirty="0">
              <a:solidFill>
                <a:srgbClr val="7030A0"/>
              </a:solidFill>
            </a:endParaRPr>
          </a:p>
          <a:p>
            <a:pPr algn="ctr"/>
            <a:r>
              <a:rPr lang="en-US" altLang="en-US" dirty="0">
                <a:solidFill>
                  <a:srgbClr val="7030A0"/>
                </a:solidFill>
              </a:rPr>
              <a:t>Assistant Professor</a:t>
            </a:r>
          </a:p>
          <a:p>
            <a:pPr algn="ctr"/>
            <a:r>
              <a:rPr lang="en-US" altLang="en-US" dirty="0">
                <a:solidFill>
                  <a:srgbClr val="7030A0"/>
                </a:solidFill>
              </a:rPr>
              <a:t>Department of Chemistry</a:t>
            </a:r>
          </a:p>
          <a:p>
            <a:pPr algn="ctr"/>
            <a:r>
              <a:rPr lang="en-US" altLang="en-US" dirty="0" err="1">
                <a:solidFill>
                  <a:srgbClr val="7030A0"/>
                </a:solidFill>
              </a:rPr>
              <a:t>Bejoy</a:t>
            </a:r>
            <a:r>
              <a:rPr lang="en-US" altLang="en-US" dirty="0">
                <a:solidFill>
                  <a:srgbClr val="7030A0"/>
                </a:solidFill>
              </a:rPr>
              <a:t> Narayan </a:t>
            </a:r>
            <a:r>
              <a:rPr lang="en-US" altLang="en-US" dirty="0" err="1">
                <a:solidFill>
                  <a:srgbClr val="7030A0"/>
                </a:solidFill>
              </a:rPr>
              <a:t>Mahavidyalaya</a:t>
            </a:r>
            <a:endParaRPr lang="en-US" altLang="en-US" dirty="0">
              <a:solidFill>
                <a:srgbClr val="7030A0"/>
              </a:solidFill>
            </a:endParaRPr>
          </a:p>
          <a:p>
            <a:pPr algn="ctr"/>
            <a:r>
              <a:rPr lang="en-US" altLang="en-US" dirty="0" err="1">
                <a:solidFill>
                  <a:srgbClr val="7030A0"/>
                </a:solidFill>
              </a:rPr>
              <a:t>Itachuna</a:t>
            </a:r>
            <a:r>
              <a:rPr lang="en-US" altLang="en-US" dirty="0">
                <a:solidFill>
                  <a:srgbClr val="7030A0"/>
                </a:solidFill>
              </a:rPr>
              <a:t>, Hooghly, W. B., India</a:t>
            </a:r>
          </a:p>
        </p:txBody>
      </p:sp>
    </p:spTree>
    <p:extLst>
      <p:ext uri="{BB962C8B-B14F-4D97-AF65-F5344CB8AC3E}">
        <p14:creationId xmlns:p14="http://schemas.microsoft.com/office/powerpoint/2010/main" val="8427880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en-US" dirty="0">
                <a:solidFill>
                  <a:srgbClr val="7030A0"/>
                </a:solidFill>
              </a:rPr>
            </a:b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04019" y="888345"/>
                <a:ext cx="11783961" cy="51299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spcBef>
                    <a:spcPct val="50000"/>
                  </a:spcBef>
                  <a:buFont typeface="Arial" charset="0"/>
                  <a:buChar char="•"/>
                </a:pPr>
                <a:r>
                  <a:rPr lang="en-US" sz="2400" b="1" dirty="0">
                    <a:solidFill>
                      <a:schemeClr val="tx1"/>
                    </a:solidFill>
                  </a:rPr>
                  <a:t>Hapticity is the coordination of a ligand to a metal center via an </a:t>
                </a:r>
                <a:r>
                  <a:rPr lang="en-US" sz="2400" b="1" dirty="0">
                    <a:solidFill>
                      <a:srgbClr val="C00000"/>
                    </a:solidFill>
                  </a:rPr>
                  <a:t>uninterrupted and contiguous series of atoms</a:t>
                </a:r>
                <a:r>
                  <a:rPr lang="en-US" sz="2400" b="1" dirty="0"/>
                  <a:t>.</a:t>
                </a:r>
                <a:r>
                  <a:rPr lang="en-US" sz="2400" b="1" dirty="0">
                    <a:solidFill>
                      <a:schemeClr val="tx1"/>
                    </a:solidFill>
                  </a:rPr>
                  <a:t> The </a:t>
                </a:r>
                <a:r>
                  <a:rPr lang="en-US" sz="2400" b="1" dirty="0" err="1">
                    <a:solidFill>
                      <a:schemeClr val="tx1"/>
                    </a:solidFill>
                  </a:rPr>
                  <a:t>hapticity</a:t>
                </a:r>
                <a:r>
                  <a:rPr lang="en-US" sz="2400" b="1" dirty="0">
                    <a:solidFill>
                      <a:schemeClr val="tx1"/>
                    </a:solidFill>
                  </a:rPr>
                  <a:t> of a ligand is described with the </a:t>
                </a:r>
                <a:r>
                  <a:rPr lang="en-US" sz="2400" b="1" dirty="0">
                    <a:solidFill>
                      <a:srgbClr val="C00000"/>
                    </a:solidFill>
                  </a:rPr>
                  <a:t>Greek letter </a:t>
                </a:r>
                <a:r>
                  <a:rPr lang="en-US" sz="2400" b="1" dirty="0" err="1">
                    <a:solidFill>
                      <a:srgbClr val="C00000"/>
                    </a:solidFill>
                  </a:rPr>
                  <a:t>η</a:t>
                </a:r>
                <a:r>
                  <a:rPr lang="en-US" sz="2400" b="1" dirty="0">
                    <a:solidFill>
                      <a:srgbClr val="C00000"/>
                    </a:solidFill>
                  </a:rPr>
                  <a:t>('eta’)</a:t>
                </a:r>
              </a:p>
              <a:p>
                <a:pPr marL="285750" indent="-285750">
                  <a:spcBef>
                    <a:spcPct val="50000"/>
                  </a:spcBef>
                  <a:buFont typeface="Arial" charset="0"/>
                  <a:buChar char="•"/>
                </a:pPr>
                <a:r>
                  <a:rPr lang="en-US" sz="2400" b="1" dirty="0"/>
                  <a:t>The number of C-atoms formally gets bound to the metal </a:t>
                </a:r>
                <a:r>
                  <a:rPr lang="en-US" sz="2400" b="1" dirty="0" err="1"/>
                  <a:t>centre</a:t>
                </a:r>
                <a:r>
                  <a:rPr lang="en-US" sz="2400" b="1" dirty="0"/>
                  <a:t> is expressed in terms of </a:t>
                </a:r>
                <a:r>
                  <a:rPr lang="en-US" sz="2400" b="1" dirty="0" err="1"/>
                  <a:t>haptonomenclature</a:t>
                </a:r>
                <a:r>
                  <a:rPr lang="en-US" sz="2400" b="1" dirty="0"/>
                  <a:t> (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C0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𝜼</m:t>
                    </m:r>
                    <m:r>
                      <a:rPr lang="en-US" sz="2800" b="1" baseline="30000" smtClean="0">
                        <a:solidFill>
                          <a:srgbClr val="C0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𝐧</m:t>
                    </m:r>
                  </m:oMath>
                </a14:m>
                <a:r>
                  <a:rPr lang="en-US" sz="2400" b="1" dirty="0"/>
                  <a:t>), numerical superscript ‘</a:t>
                </a:r>
                <a:r>
                  <a:rPr lang="en-US" sz="2400" b="1" dirty="0">
                    <a:solidFill>
                      <a:srgbClr val="C00000"/>
                    </a:solidFill>
                  </a:rPr>
                  <a:t>n</a:t>
                </a:r>
                <a:r>
                  <a:rPr lang="en-US" sz="2400" b="1" dirty="0"/>
                  <a:t>’ is number of carbon atom bonded to metal or the number of atoms of the ligand which are within bonding distance of the metal atom.</a:t>
                </a:r>
                <a:r>
                  <a:rPr lang="en-US" sz="2400" b="1" dirty="0">
                    <a:sym typeface="Symbol" pitchFamily="18" charset="2"/>
                  </a:rPr>
                  <a:t>n can have value from 1-8</a:t>
                </a:r>
              </a:p>
              <a:p>
                <a:pPr marL="285750" indent="-285750">
                  <a:spcBef>
                    <a:spcPct val="50000"/>
                  </a:spcBef>
                  <a:buFont typeface="Arial" charset="0"/>
                  <a:buChar char="•"/>
                </a:pPr>
                <a:r>
                  <a:rPr lang="en-US" sz="2400" b="1" dirty="0" err="1">
                    <a:solidFill>
                      <a:srgbClr val="C00000"/>
                    </a:solidFill>
                  </a:rPr>
                  <a:t>Denticity</a:t>
                </a:r>
                <a:r>
                  <a:rPr lang="en-US" sz="2400" b="1" dirty="0">
                    <a:solidFill>
                      <a:srgbClr val="C00000"/>
                    </a:solidFill>
                  </a:rPr>
                  <a:t> (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𝜿</m:t>
                    </m:r>
                  </m:oMath>
                </a14:m>
                <a:r>
                  <a:rPr lang="en-US" sz="2400" b="1" dirty="0">
                    <a:solidFill>
                      <a:srgbClr val="C00000"/>
                    </a:solidFill>
                  </a:rPr>
                  <a:t>):</a:t>
                </a:r>
                <a:r>
                  <a:rPr lang="en-US" sz="2400" b="1" dirty="0"/>
                  <a:t>Polydentate ligands coordinate via multiple coordination sites within the ligand. In this case the coordinating atoms are identified using the </a:t>
                </a:r>
                <a:r>
                  <a:rPr lang="en-US" sz="2400" b="1" dirty="0" err="1"/>
                  <a:t>κ</a:t>
                </a:r>
                <a:r>
                  <a:rPr lang="en-US" sz="2400" b="1" dirty="0"/>
                  <a:t>-notation, as for example [PtCl2(</a:t>
                </a:r>
                <a:r>
                  <a:rPr lang="en-US" sz="2400" b="1" dirty="0" err="1"/>
                  <a:t>edta</a:t>
                </a:r>
                <a:r>
                  <a:rPr lang="en-US" sz="2400" b="1" dirty="0"/>
                  <a:t>)]</a:t>
                </a:r>
                <a:r>
                  <a:rPr lang="en-US" sz="2400" b="1" baseline="30000" dirty="0"/>
                  <a:t>4-</a:t>
                </a:r>
                <a:r>
                  <a:rPr lang="en-US" sz="2400" b="1" dirty="0"/>
                  <a:t>: </a:t>
                </a:r>
                <a:r>
                  <a:rPr lang="en-US" sz="2400" b="1" dirty="0" err="1"/>
                  <a:t>dichloro</a:t>
                </a:r>
                <a:r>
                  <a:rPr lang="en-US" sz="2400" b="1" dirty="0"/>
                  <a:t> [(1,2-ethanediaminetetraacetato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C0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𝜿</m:t>
                    </m:r>
                  </m:oMath>
                </a14:m>
                <a:r>
                  <a:rPr lang="en-US" sz="2400" b="1" dirty="0">
                    <a:solidFill>
                      <a:srgbClr val="C00000"/>
                    </a:solidFill>
                  </a:rPr>
                  <a:t>N,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C0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𝜿</m:t>
                    </m:r>
                  </m:oMath>
                </a14:m>
                <a:r>
                  <a:rPr lang="en-US" sz="2400" b="1" dirty="0">
                    <a:solidFill>
                      <a:srgbClr val="C00000"/>
                    </a:solidFill>
                  </a:rPr>
                  <a:t>O] </a:t>
                </a:r>
                <a:r>
                  <a:rPr lang="en-US" sz="2400" b="1" dirty="0" err="1"/>
                  <a:t>platinate</a:t>
                </a:r>
                <a:r>
                  <a:rPr lang="en-US" sz="2400" b="1" dirty="0"/>
                  <a:t>(4-)</a:t>
                </a:r>
              </a:p>
              <a:p>
                <a:pPr>
                  <a:spcBef>
                    <a:spcPct val="50000"/>
                  </a:spcBef>
                </a:pPr>
                <a:r>
                  <a:rPr lang="en-US" sz="2400" b="1" dirty="0"/>
                  <a:t>Though EDTA has 6 potential donor center (2 N &amp; 4 O atom), here EDTA is coordinating to Pt(II) through 1 N &amp; 1 O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19" y="888345"/>
                <a:ext cx="11783961" cy="5129930"/>
              </a:xfrm>
              <a:prstGeom prst="rect">
                <a:avLst/>
              </a:prstGeom>
              <a:blipFill rotWithShape="0">
                <a:blip r:embed="rId2"/>
                <a:stretch>
                  <a:fillRect l="-776" t="-951" b="-17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Box 6"/>
              <p:cNvSpPr txBox="1">
                <a:spLocks noChangeArrowheads="1"/>
              </p:cNvSpPr>
              <p:nvPr/>
            </p:nvSpPr>
            <p:spPr bwMode="auto">
              <a:xfrm>
                <a:off x="2593298" y="165070"/>
                <a:ext cx="7302869" cy="523220"/>
              </a:xfrm>
              <a:prstGeom prst="rect">
                <a:avLst/>
              </a:prstGeom>
              <a:solidFill>
                <a:srgbClr val="00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800" b="1" dirty="0">
                    <a:solidFill>
                      <a:srgbClr val="7030A0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Concept of </a:t>
                </a:r>
                <a:r>
                  <a:rPr lang="en-US" sz="2800" b="1" dirty="0" err="1">
                    <a:solidFill>
                      <a:srgbClr val="7030A0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hapticity</a:t>
                </a:r>
                <a:r>
                  <a:rPr lang="en-US" sz="2800" b="1" dirty="0">
                    <a:solidFill>
                      <a:srgbClr val="7030A0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C0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𝜼</m:t>
                    </m:r>
                    <m:r>
                      <a:rPr lang="en-US" sz="2800" b="1" baseline="30000">
                        <a:solidFill>
                          <a:srgbClr val="C0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𝐧</m:t>
                    </m:r>
                  </m:oMath>
                </a14:m>
                <a:r>
                  <a:rPr lang="en-US" sz="2800" b="1" dirty="0">
                    <a:solidFill>
                      <a:srgbClr val="7030A0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) of organic ligands</a:t>
                </a:r>
                <a:endParaRPr lang="en-IN" sz="28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93298" y="165070"/>
                <a:ext cx="7302869" cy="523220"/>
              </a:xfrm>
              <a:prstGeom prst="rect">
                <a:avLst/>
              </a:prstGeom>
              <a:blipFill rotWithShape="0">
                <a:blip r:embed="rId3"/>
                <a:stretch>
                  <a:fillRect l="-1669" t="-12791" b="-302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63557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en-US" dirty="0">
                <a:solidFill>
                  <a:srgbClr val="7030A0"/>
                </a:solidFill>
              </a:rPr>
            </a:br>
            <a:endParaRPr lang="en-US" dirty="0"/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344774" y="165070"/>
            <a:ext cx="11643206" cy="83099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latin typeface="Times New Roman" charset="0"/>
                <a:ea typeface="Times New Roman" charset="0"/>
                <a:cs typeface="Times New Roman" charset="0"/>
              </a:rPr>
              <a:t>Classification of organic ligands on the basis of C atoms involved in bonding to the metal atom, </a:t>
            </a:r>
            <a:r>
              <a:rPr lang="en-US" sz="2400" b="1" dirty="0" err="1">
                <a:latin typeface="Times New Roman" charset="0"/>
                <a:ea typeface="Times New Roman" charset="0"/>
                <a:cs typeface="Times New Roman" charset="0"/>
              </a:rPr>
              <a:t>i</a:t>
            </a:r>
            <a:r>
              <a:rPr lang="en-US" sz="2400" b="1" dirty="0">
                <a:latin typeface="Times New Roman" charset="0"/>
                <a:ea typeface="Times New Roman" charset="0"/>
                <a:cs typeface="Times New Roman" charset="0"/>
              </a:rPr>
              <a:t>. e. </a:t>
            </a:r>
            <a:r>
              <a:rPr lang="en-US" sz="2400" b="1" dirty="0" err="1">
                <a:latin typeface="Times New Roman" charset="0"/>
                <a:ea typeface="Times New Roman" charset="0"/>
                <a:cs typeface="Times New Roman" charset="0"/>
              </a:rPr>
              <a:t>hapticity</a:t>
            </a:r>
            <a:endParaRPr lang="en-IN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39843" y="1028343"/>
                <a:ext cx="11748137" cy="56938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>
                  <a:buAutoNum type="arabicPeriod"/>
                </a:pPr>
                <a:r>
                  <a:rPr lang="en-US" sz="2400" b="1" dirty="0">
                    <a:solidFill>
                      <a:srgbClr val="C00000"/>
                    </a:solidFill>
                  </a:rPr>
                  <a:t>One carbon bonded ligands</a:t>
                </a:r>
                <a:r>
                  <a:rPr lang="en-US" sz="2400" b="1" dirty="0"/>
                  <a:t>: </a:t>
                </a:r>
                <a:r>
                  <a:rPr lang="en-US" sz="2400" dirty="0"/>
                  <a:t>These are the molecules in which the carbon atom of the ligand is bonded directly to the metal atom. Such ligands are also called </a:t>
                </a:r>
                <a:r>
                  <a:rPr lang="en-US" sz="2400" b="1" dirty="0" err="1"/>
                  <a:t>monohapto</a:t>
                </a:r>
                <a:r>
                  <a:rPr lang="en-US" sz="2400" b="1" dirty="0"/>
                  <a:t> ligands </a:t>
                </a:r>
                <a:r>
                  <a:rPr lang="en-US" sz="2400" dirty="0"/>
                  <a:t>(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C0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𝜼</m:t>
                    </m:r>
                    <m:r>
                      <a:rPr lang="en-US" sz="2400" b="1" i="1">
                        <a:solidFill>
                          <a:srgbClr val="C0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𝟏</m:t>
                    </m:r>
                  </m:oMath>
                </a14:m>
                <a:r>
                  <a:rPr lang="en-US" sz="2400" b="1" dirty="0"/>
                  <a:t>, one electron donors</a:t>
                </a:r>
                <a:r>
                  <a:rPr lang="en-US" sz="2400" dirty="0"/>
                  <a:t>). For example, </a:t>
                </a:r>
                <a:r>
                  <a:rPr lang="en-US" sz="2400" b="1" dirty="0"/>
                  <a:t>-CH</a:t>
                </a:r>
                <a:r>
                  <a:rPr lang="en-US" sz="2400" b="1" baseline="-25000" dirty="0"/>
                  <a:t>3</a:t>
                </a:r>
                <a:r>
                  <a:rPr lang="en-US" sz="2400" b="1" dirty="0"/>
                  <a:t>group </a:t>
                </a:r>
                <a:r>
                  <a:rPr lang="en-US" sz="2400" dirty="0"/>
                  <a:t>attaches by a single M-C bond. These ligands are of the following different types:</a:t>
                </a:r>
              </a:p>
              <a:p>
                <a:pPr marL="514350" indent="-514350">
                  <a:buAutoNum type="romanLcParenBoth"/>
                </a:pPr>
                <a:r>
                  <a:rPr lang="en-US" sz="2400" b="1" dirty="0"/>
                  <a:t>Hydrocarbon ligands</a:t>
                </a:r>
                <a:r>
                  <a:rPr lang="en-US" sz="2400" dirty="0"/>
                  <a:t>: These include alkyl (-CH</a:t>
                </a:r>
                <a:r>
                  <a:rPr lang="en-US" sz="2400" baseline="-25000" dirty="0"/>
                  <a:t>3</a:t>
                </a:r>
                <a:r>
                  <a:rPr lang="en-US" sz="2400" dirty="0"/>
                  <a:t>, </a:t>
                </a:r>
                <a:r>
                  <a:rPr lang="en-US" sz="2400" dirty="0">
                    <a:solidFill>
                      <a:srgbClr val="6600CC"/>
                    </a:solidFill>
                    <a:sym typeface="Symbol" pitchFamily="18" charset="2"/>
                  </a:rPr>
                  <a:t></a:t>
                </a:r>
                <a:r>
                  <a:rPr lang="pt-BR" sz="2400" baseline="30000" dirty="0">
                    <a:solidFill>
                      <a:srgbClr val="6600CC"/>
                    </a:solidFill>
                  </a:rPr>
                  <a:t>1</a:t>
                </a:r>
                <a:r>
                  <a:rPr lang="pt-BR" sz="2400" dirty="0">
                    <a:solidFill>
                      <a:srgbClr val="6600CC"/>
                    </a:solidFill>
                  </a:rPr>
                  <a:t>-R)</a:t>
                </a:r>
                <a:r>
                  <a:rPr lang="en-US" sz="2400" dirty="0"/>
                  <a:t>, aryl (-C6H5,</a:t>
                </a:r>
                <a:r>
                  <a:rPr lang="en-US" sz="2400" dirty="0">
                    <a:solidFill>
                      <a:srgbClr val="6600CC"/>
                    </a:solidFill>
                    <a:sym typeface="Symbol" pitchFamily="18" charset="2"/>
                  </a:rPr>
                  <a:t></a:t>
                </a:r>
                <a:r>
                  <a:rPr lang="pt-BR" sz="2400" baseline="30000" dirty="0">
                    <a:solidFill>
                      <a:srgbClr val="6600CC"/>
                    </a:solidFill>
                  </a:rPr>
                  <a:t>1</a:t>
                </a:r>
                <a:r>
                  <a:rPr lang="pt-BR" sz="2400" dirty="0">
                    <a:solidFill>
                      <a:srgbClr val="6600CC"/>
                    </a:solidFill>
                  </a:rPr>
                  <a:t>-Ar)</a:t>
                </a:r>
                <a:r>
                  <a:rPr lang="en-US" sz="2400" dirty="0"/>
                  <a:t>, (-CR=CR₂),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𝜎</m:t>
                    </m:r>
                  </m:oMath>
                </a14:m>
                <a:r>
                  <a:rPr lang="en-US" sz="2400" dirty="0"/>
                  <a:t>-</a:t>
                </a:r>
                <a:r>
                  <a:rPr lang="en-US" sz="2400" dirty="0" err="1"/>
                  <a:t>cyclopentadienyl</a:t>
                </a:r>
                <a:r>
                  <a:rPr lang="en-US" sz="2400" dirty="0"/>
                  <a:t>(-C5H5), </a:t>
                </a:r>
                <a:r>
                  <a:rPr lang="en-US" sz="2400" dirty="0" err="1"/>
                  <a:t>alkynyl</a:t>
                </a:r>
                <a:r>
                  <a:rPr lang="en-US" sz="2400" dirty="0"/>
                  <a:t> (-C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charset="0"/>
                        <a:ea typeface="Cambria Math" charset="0"/>
                        <a:cs typeface="Cambria Math" charset="0"/>
                      </a:rPr>
                      <m:t>≡ </m:t>
                    </m:r>
                  </m:oMath>
                </a14:m>
                <a:r>
                  <a:rPr lang="en-US" sz="2400" dirty="0"/>
                  <a:t>CR) group. </a:t>
                </a:r>
              </a:p>
              <a:p>
                <a:r>
                  <a:rPr lang="en-US" sz="2400" dirty="0"/>
                  <a:t>        For example, </a:t>
                </a:r>
                <a:r>
                  <a:rPr lang="en-US" sz="2400" dirty="0" err="1"/>
                  <a:t>cyclopentadiene</a:t>
                </a:r>
                <a:r>
                  <a:rPr lang="en-US" sz="2400" dirty="0"/>
                  <a:t> (C5H5) combines with alkali metals to form (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charset="0"/>
                        <a:ea typeface="Cambria Math" charset="0"/>
                        <a:cs typeface="Cambria Math" charset="0"/>
                      </a:rPr>
                      <m:t>𝜎</m:t>
                    </m:r>
                  </m:oMath>
                </a14:m>
                <a:r>
                  <a:rPr lang="en-US" sz="2400" dirty="0"/>
                  <a:t>- C5H5)M              compound as shown below:</a:t>
                </a:r>
              </a:p>
              <a:p>
                <a:r>
                  <a:rPr lang="en-US" sz="2400" b="1" dirty="0"/>
                  <a:t>(ii) Acyl ligands</a:t>
                </a:r>
                <a:r>
                  <a:rPr lang="en-US" sz="2400" dirty="0"/>
                  <a:t>: These include acyl group which involves direct bonding of the acyl group(-COR) to a metal atom. These compounds are formed by transition metals only</a:t>
                </a:r>
              </a:p>
              <a:p>
                <a:endParaRPr lang="en-US" sz="2000" dirty="0"/>
              </a:p>
              <a:p>
                <a:endParaRPr lang="en-US" sz="2000" dirty="0"/>
              </a:p>
              <a:p>
                <a:endParaRPr lang="en-US" sz="2000" dirty="0"/>
              </a:p>
              <a:p>
                <a:endParaRPr lang="en-US" sz="2000" dirty="0"/>
              </a:p>
              <a:p>
                <a:endParaRPr lang="en-US" sz="2000" dirty="0"/>
              </a:p>
              <a:p>
                <a:r>
                  <a:rPr lang="en-US" sz="2000" b="1" dirty="0"/>
                  <a:t>(One carbon bonded </a:t>
                </a:r>
                <a:r>
                  <a:rPr lang="en-US" sz="2000" b="1" dirty="0" err="1"/>
                  <a:t>cyclopentadienyl</a:t>
                </a:r>
                <a:r>
                  <a:rPr lang="en-US" sz="2000" b="1" dirty="0"/>
                  <a:t> compound)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843" y="1028343"/>
                <a:ext cx="11748137" cy="5693866"/>
              </a:xfrm>
              <a:prstGeom prst="rect">
                <a:avLst/>
              </a:prstGeom>
              <a:blipFill rotWithShape="0">
                <a:blip r:embed="rId2"/>
                <a:stretch>
                  <a:fillRect l="-830" t="-1071" r="-58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biLevel thresh="50000"/>
          </a:blip>
          <a:stretch>
            <a:fillRect/>
          </a:stretch>
        </p:blipFill>
        <p:spPr>
          <a:xfrm>
            <a:off x="1517237" y="4800232"/>
            <a:ext cx="2109043" cy="146993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biLevel thresh="50000"/>
          </a:blip>
          <a:stretch>
            <a:fillRect/>
          </a:stretch>
        </p:blipFill>
        <p:spPr>
          <a:xfrm>
            <a:off x="6115597" y="4800232"/>
            <a:ext cx="5057717" cy="1861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9707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en-US" dirty="0">
                <a:solidFill>
                  <a:srgbClr val="7030A0"/>
                </a:solidFill>
              </a:rPr>
            </a:br>
            <a:endParaRPr lang="en-US" dirty="0"/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344774" y="165070"/>
            <a:ext cx="11643206" cy="83099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latin typeface="Times New Roman" charset="0"/>
                <a:ea typeface="Times New Roman" charset="0"/>
                <a:cs typeface="Times New Roman" charset="0"/>
              </a:rPr>
              <a:t>Classification of organic ligands on the </a:t>
            </a:r>
            <a:r>
              <a:rPr lang="en-US" sz="2400" b="1" dirty="0" err="1">
                <a:latin typeface="Times New Roman" charset="0"/>
                <a:ea typeface="Times New Roman" charset="0"/>
                <a:cs typeface="Times New Roman" charset="0"/>
              </a:rPr>
              <a:t>basios</a:t>
            </a:r>
            <a:r>
              <a:rPr lang="en-US" sz="2400" b="1" dirty="0">
                <a:latin typeface="Times New Roman" charset="0"/>
                <a:ea typeface="Times New Roman" charset="0"/>
                <a:cs typeface="Times New Roman" charset="0"/>
              </a:rPr>
              <a:t> of C atoms involved in bonding to the metal atom, </a:t>
            </a:r>
            <a:r>
              <a:rPr lang="en-US" sz="2400" b="1" dirty="0" err="1">
                <a:latin typeface="Times New Roman" charset="0"/>
                <a:ea typeface="Times New Roman" charset="0"/>
                <a:cs typeface="Times New Roman" charset="0"/>
              </a:rPr>
              <a:t>i</a:t>
            </a:r>
            <a:r>
              <a:rPr lang="en-US" sz="2400" b="1" dirty="0">
                <a:latin typeface="Times New Roman" charset="0"/>
                <a:ea typeface="Times New Roman" charset="0"/>
                <a:cs typeface="Times New Roman" charset="0"/>
              </a:rPr>
              <a:t>. e. </a:t>
            </a:r>
            <a:r>
              <a:rPr lang="en-US" sz="2400" b="1" dirty="0" err="1">
                <a:latin typeface="Times New Roman" charset="0"/>
                <a:ea typeface="Times New Roman" charset="0"/>
                <a:cs typeface="Times New Roman" charset="0"/>
              </a:rPr>
              <a:t>hapticity</a:t>
            </a:r>
            <a:endParaRPr lang="en-IN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344774" y="996067"/>
                <a:ext cx="11783960" cy="42165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b="1" dirty="0"/>
                  <a:t>(iii) </a:t>
                </a:r>
                <a:r>
                  <a:rPr lang="en-US" sz="2400" b="1" dirty="0" err="1"/>
                  <a:t>Carbene</a:t>
                </a:r>
                <a:r>
                  <a:rPr lang="en-US" sz="2400" b="1" dirty="0"/>
                  <a:t> ligands: </a:t>
                </a:r>
                <a:r>
                  <a:rPr lang="en-US" sz="2400" dirty="0"/>
                  <a:t>These involve the direct metal carbon bond of the carbon atom of </a:t>
                </a:r>
                <a:r>
                  <a:rPr lang="en-US" sz="2400" dirty="0" err="1"/>
                  <a:t>carbene</a:t>
                </a:r>
                <a:r>
                  <a:rPr lang="en-US" sz="2400" dirty="0"/>
                  <a:t> (</a:t>
                </a:r>
                <a:r>
                  <a:rPr lang="en-US" sz="2400" dirty="0" err="1"/>
                  <a:t>alkylidene</a:t>
                </a:r>
                <a:r>
                  <a:rPr lang="en-US" sz="2400" dirty="0"/>
                  <a:t>) to a metal atom.</a:t>
                </a:r>
              </a:p>
              <a:p>
                <a:endParaRPr lang="en-US" sz="2400" dirty="0"/>
              </a:p>
              <a:p>
                <a:r>
                  <a:rPr lang="en-US" sz="2400" b="1" dirty="0">
                    <a:solidFill>
                      <a:srgbClr val="C00000"/>
                    </a:solidFill>
                  </a:rPr>
                  <a:t>2. Two carbon bonded ligands</a:t>
                </a:r>
                <a:r>
                  <a:rPr lang="en-US" sz="2400" dirty="0"/>
                  <a:t>: These are the molecules in which two carbon atoms of the ligands are bonded to the metal atom. These are called </a:t>
                </a:r>
                <a:r>
                  <a:rPr lang="en-US" sz="2400" b="1" dirty="0" err="1"/>
                  <a:t>dihapto</a:t>
                </a:r>
                <a:r>
                  <a:rPr lang="en-US" sz="2400" b="1" dirty="0"/>
                  <a:t> (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C0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𝜼</m:t>
                    </m:r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𝟐</m:t>
                    </m:r>
                  </m:oMath>
                </a14:m>
                <a:r>
                  <a:rPr lang="en-US" sz="2400" b="1" dirty="0"/>
                  <a:t>) ligands (or two-electron donors</a:t>
                </a:r>
                <a:r>
                  <a:rPr lang="en-US" sz="2400" dirty="0"/>
                  <a:t>).</a:t>
                </a:r>
              </a:p>
              <a:p>
                <a:r>
                  <a:rPr lang="en-US" sz="2400" dirty="0"/>
                  <a:t>Examples are </a:t>
                </a:r>
                <a:r>
                  <a:rPr lang="en-US" sz="2400" b="1" dirty="0"/>
                  <a:t>alkenes or alkynes </a:t>
                </a:r>
                <a:r>
                  <a:rPr lang="en-US" sz="2400" dirty="0"/>
                  <a:t>in which both the carbon atoms at each end of the multiple bond are involved in forming the metal-carbon bonds. The bonding in these ligands is indicated either by two dotted lines to the participating carbon atom or a single solid line from the </a:t>
                </a:r>
                <a:r>
                  <a:rPr lang="en-US" sz="2400" dirty="0" err="1"/>
                  <a:t>centre</a:t>
                </a:r>
                <a:r>
                  <a:rPr lang="en-US" sz="2400" dirty="0"/>
                  <a:t> of the participating carbon atoms of the ligand to the metal atom.</a:t>
                </a:r>
                <a:r>
                  <a:rPr lang="en-US" sz="2800" b="1" dirty="0">
                    <a:solidFill>
                      <a:srgbClr val="6600CC"/>
                    </a:solidFill>
                    <a:sym typeface="Symbol" pitchFamily="18" charset="2"/>
                  </a:rPr>
                  <a:t></a:t>
                </a:r>
                <a:r>
                  <a:rPr lang="pt-BR" sz="2800" b="1" baseline="30000" dirty="0">
                    <a:solidFill>
                      <a:srgbClr val="6600CC"/>
                    </a:solidFill>
                  </a:rPr>
                  <a:t>2</a:t>
                </a:r>
                <a:r>
                  <a:rPr lang="pt-BR" sz="2800" b="1" dirty="0">
                    <a:solidFill>
                      <a:srgbClr val="6600CC"/>
                    </a:solidFill>
                  </a:rPr>
                  <a:t>-C</a:t>
                </a:r>
                <a:r>
                  <a:rPr lang="pt-BR" sz="2800" b="1" baseline="-25000" dirty="0">
                    <a:solidFill>
                      <a:srgbClr val="6600CC"/>
                    </a:solidFill>
                  </a:rPr>
                  <a:t>2</a:t>
                </a:r>
                <a:r>
                  <a:rPr lang="pt-BR" sz="2800" b="1" dirty="0">
                    <a:solidFill>
                      <a:srgbClr val="6600CC"/>
                    </a:solidFill>
                  </a:rPr>
                  <a:t>R</a:t>
                </a:r>
                <a:r>
                  <a:rPr lang="pt-BR" sz="2800" b="1" baseline="-25000" dirty="0">
                    <a:solidFill>
                      <a:srgbClr val="6600CC"/>
                    </a:solidFill>
                  </a:rPr>
                  <a:t>4</a:t>
                </a:r>
                <a:endParaRPr lang="en-US" sz="2800" b="1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774" y="996067"/>
                <a:ext cx="11783960" cy="4216539"/>
              </a:xfrm>
              <a:prstGeom prst="rect">
                <a:avLst/>
              </a:prstGeom>
              <a:blipFill rotWithShape="0">
                <a:blip r:embed="rId2"/>
                <a:stretch>
                  <a:fillRect l="-828" t="-1156" r="-10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biLevel thresh="50000"/>
          </a:blip>
          <a:stretch>
            <a:fillRect/>
          </a:stretch>
        </p:blipFill>
        <p:spPr>
          <a:xfrm>
            <a:off x="496388" y="4840605"/>
            <a:ext cx="4937761" cy="18827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biLevel thresh="50000"/>
          </a:blip>
          <a:stretch>
            <a:fillRect/>
          </a:stretch>
        </p:blipFill>
        <p:spPr>
          <a:xfrm>
            <a:off x="6173592" y="4840605"/>
            <a:ext cx="5621383" cy="1918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2323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en-US" dirty="0">
                <a:solidFill>
                  <a:srgbClr val="7030A0"/>
                </a:solidFill>
              </a:rPr>
            </a:br>
            <a:endParaRPr lang="en-US" dirty="0"/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344774" y="165070"/>
            <a:ext cx="11643206" cy="83099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latin typeface="Times New Roman" charset="0"/>
                <a:ea typeface="Times New Roman" charset="0"/>
                <a:cs typeface="Times New Roman" charset="0"/>
              </a:rPr>
              <a:t>Classification of organic ligands on the </a:t>
            </a:r>
            <a:r>
              <a:rPr lang="en-US" sz="2400" b="1" dirty="0" err="1">
                <a:latin typeface="Times New Roman" charset="0"/>
                <a:ea typeface="Times New Roman" charset="0"/>
                <a:cs typeface="Times New Roman" charset="0"/>
              </a:rPr>
              <a:t>basios</a:t>
            </a:r>
            <a:r>
              <a:rPr lang="en-US" sz="2400" b="1" dirty="0">
                <a:latin typeface="Times New Roman" charset="0"/>
                <a:ea typeface="Times New Roman" charset="0"/>
                <a:cs typeface="Times New Roman" charset="0"/>
              </a:rPr>
              <a:t> of C atoms involved in bonding to the metal atom, </a:t>
            </a:r>
            <a:r>
              <a:rPr lang="en-US" sz="2400" b="1" dirty="0" err="1">
                <a:latin typeface="Times New Roman" charset="0"/>
                <a:ea typeface="Times New Roman" charset="0"/>
                <a:cs typeface="Times New Roman" charset="0"/>
              </a:rPr>
              <a:t>i</a:t>
            </a:r>
            <a:r>
              <a:rPr lang="en-US" sz="2400" b="1" dirty="0">
                <a:latin typeface="Times New Roman" charset="0"/>
                <a:ea typeface="Times New Roman" charset="0"/>
                <a:cs typeface="Times New Roman" charset="0"/>
              </a:rPr>
              <a:t>. e. </a:t>
            </a:r>
            <a:r>
              <a:rPr lang="en-US" sz="2400" b="1" dirty="0" err="1">
                <a:latin typeface="Times New Roman" charset="0"/>
                <a:ea typeface="Times New Roman" charset="0"/>
                <a:cs typeface="Times New Roman" charset="0"/>
              </a:rPr>
              <a:t>hapticity</a:t>
            </a:r>
            <a:endParaRPr lang="en-IN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344774" y="996067"/>
                <a:ext cx="11783960" cy="56630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b="1" dirty="0">
                    <a:solidFill>
                      <a:srgbClr val="C00000"/>
                    </a:solidFill>
                  </a:rPr>
                  <a:t>3. Three carbon bonded ligands</a:t>
                </a:r>
                <a:r>
                  <a:rPr lang="en-US" sz="2400" dirty="0"/>
                  <a:t>: These are the molecules in which three carbon atoms of the ligands are bonded to the metal atom. These are called </a:t>
                </a:r>
                <a:r>
                  <a:rPr lang="en-US" sz="2400" dirty="0" err="1"/>
                  <a:t>trihapto</a:t>
                </a:r>
                <a:r>
                  <a:rPr lang="en-US" sz="2400" dirty="0"/>
                  <a:t> ligands (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C0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𝜼</m:t>
                    </m:r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𝟑</m:t>
                    </m:r>
                  </m:oMath>
                </a14:m>
                <a:r>
                  <a:rPr lang="en-US" sz="2400" dirty="0"/>
                  <a:t>). </a:t>
                </a:r>
              </a:p>
              <a:p>
                <a:r>
                  <a:rPr lang="en-US" sz="2400" dirty="0"/>
                  <a:t>Examples are </a:t>
                </a:r>
                <a:r>
                  <a:rPr lang="en-US" sz="2400" b="1" dirty="0" err="1"/>
                  <a:t>allyl</a:t>
                </a:r>
                <a:r>
                  <a:rPr lang="en-US" sz="2400" b="1" dirty="0"/>
                  <a:t> group (-C</a:t>
                </a:r>
                <a:r>
                  <a:rPr lang="en-US" sz="2400" b="1" baseline="-25000" dirty="0"/>
                  <a:t>3</a:t>
                </a:r>
                <a:r>
                  <a:rPr lang="en-US" sz="2400" b="1" dirty="0"/>
                  <a:t>H</a:t>
                </a:r>
                <a:r>
                  <a:rPr lang="en-US" sz="2400" b="1" baseline="-25000" dirty="0"/>
                  <a:t>5</a:t>
                </a:r>
                <a:r>
                  <a:rPr lang="en-US" sz="2400" b="1" dirty="0"/>
                  <a:t>) </a:t>
                </a:r>
                <a:r>
                  <a:rPr lang="en-US" sz="2400" dirty="0"/>
                  <a:t>known as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𝝅</m:t>
                    </m:r>
                  </m:oMath>
                </a14:m>
                <a:r>
                  <a:rPr lang="en-US" sz="2400" b="1" dirty="0"/>
                  <a:t>-</a:t>
                </a:r>
                <a:r>
                  <a:rPr lang="en-US" sz="2400" b="1" dirty="0" err="1"/>
                  <a:t>allyl</a:t>
                </a:r>
                <a:r>
                  <a:rPr lang="en-US" sz="2400" b="1" dirty="0"/>
                  <a:t> ligands </a:t>
                </a:r>
                <a:r>
                  <a:rPr lang="en-US" sz="2400" dirty="0"/>
                  <a:t>as shown below. These may be distinguished from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𝝈</m:t>
                    </m:r>
                  </m:oMath>
                </a14:m>
                <a:r>
                  <a:rPr lang="en-US" sz="2400" b="1" dirty="0"/>
                  <a:t>-</a:t>
                </a:r>
                <a:r>
                  <a:rPr lang="en-US" sz="2400" b="1" dirty="0" err="1"/>
                  <a:t>allyl</a:t>
                </a:r>
                <a:r>
                  <a:rPr lang="en-US" sz="2400" dirty="0"/>
                  <a:t>complexes in which the </a:t>
                </a:r>
                <a:r>
                  <a:rPr lang="en-US" sz="2400" dirty="0" err="1"/>
                  <a:t>allyl</a:t>
                </a:r>
                <a:r>
                  <a:rPr lang="en-US" sz="2400" dirty="0"/>
                  <a:t> group is bonded through one carbon atom only (</a:t>
                </a:r>
                <a:r>
                  <a:rPr lang="en-US" sz="2400" dirty="0" err="1"/>
                  <a:t>monohapto</a:t>
                </a:r>
                <a:r>
                  <a:rPr lang="en-US" sz="2400" dirty="0"/>
                  <a:t>).</a:t>
                </a:r>
              </a:p>
              <a:p>
                <a:endParaRPr lang="en-US" sz="2400" dirty="0">
                  <a:sym typeface="Symbol" pitchFamily="18" charset="2"/>
                </a:endParaRPr>
              </a:p>
              <a:p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7030A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𝜼</m:t>
                    </m:r>
                  </m:oMath>
                </a14:m>
                <a:r>
                  <a:rPr lang="en-US" sz="2800" b="1" dirty="0">
                    <a:solidFill>
                      <a:srgbClr val="7030A0"/>
                    </a:solidFill>
                  </a:rPr>
                  <a:t>³-C</a:t>
                </a:r>
                <a:r>
                  <a:rPr lang="en-US" sz="2800" b="1" baseline="-25000" dirty="0">
                    <a:solidFill>
                      <a:srgbClr val="7030A0"/>
                    </a:solidFill>
                  </a:rPr>
                  <a:t>3</a:t>
                </a:r>
                <a:r>
                  <a:rPr lang="en-US" sz="2800" b="1" dirty="0">
                    <a:solidFill>
                      <a:srgbClr val="7030A0"/>
                    </a:solidFill>
                  </a:rPr>
                  <a:t>H</a:t>
                </a:r>
                <a:r>
                  <a:rPr lang="en-US" sz="2800" b="1" baseline="-25000" dirty="0">
                    <a:solidFill>
                      <a:srgbClr val="7030A0"/>
                    </a:solidFill>
                  </a:rPr>
                  <a:t>5</a:t>
                </a:r>
                <a:r>
                  <a:rPr lang="en-US" sz="3600" b="1" baseline="30000" dirty="0">
                    <a:solidFill>
                      <a:srgbClr val="7030A0"/>
                    </a:solidFill>
                  </a:rPr>
                  <a:t>- </a:t>
                </a:r>
                <a:r>
                  <a:rPr lang="en-US" sz="2800" b="1" dirty="0">
                    <a:solidFill>
                      <a:srgbClr val="7030A0"/>
                    </a:solidFill>
                  </a:rPr>
                  <a:t>or</a:t>
                </a:r>
                <a:r>
                  <a:rPr lang="en-US" sz="2800" b="1" dirty="0">
                    <a:solidFill>
                      <a:srgbClr val="6600CC"/>
                    </a:solidFill>
                    <a:sym typeface="Symbol" pitchFamily="18" charset="2"/>
                  </a:rPr>
                  <a:t></a:t>
                </a:r>
                <a:r>
                  <a:rPr lang="pt-BR" sz="2800" b="1" baseline="30000" dirty="0">
                    <a:solidFill>
                      <a:srgbClr val="6600CC"/>
                    </a:solidFill>
                  </a:rPr>
                  <a:t>3</a:t>
                </a:r>
                <a:r>
                  <a:rPr lang="pt-BR" sz="2800" b="1" dirty="0">
                    <a:solidFill>
                      <a:srgbClr val="6600CC"/>
                    </a:solidFill>
                  </a:rPr>
                  <a:t>-allyl &amp;</a:t>
                </a:r>
                <a:r>
                  <a:rPr lang="en-US" sz="2800" b="1" dirty="0">
                    <a:solidFill>
                      <a:srgbClr val="6600CC"/>
                    </a:solidFill>
                    <a:sym typeface="Symbol" pitchFamily="18" charset="2"/>
                  </a:rPr>
                  <a:t></a:t>
                </a:r>
                <a:r>
                  <a:rPr lang="pt-BR" sz="2800" b="1" baseline="30000" dirty="0">
                    <a:solidFill>
                      <a:srgbClr val="6600CC"/>
                    </a:solidFill>
                  </a:rPr>
                  <a:t>1</a:t>
                </a:r>
                <a:r>
                  <a:rPr lang="pt-BR" sz="2800" b="1" dirty="0">
                    <a:solidFill>
                      <a:srgbClr val="6600CC"/>
                    </a:solidFill>
                  </a:rPr>
                  <a:t>-allyl</a:t>
                </a:r>
                <a:endParaRPr lang="en-US" sz="2800" b="1" dirty="0">
                  <a:solidFill>
                    <a:srgbClr val="C00000"/>
                  </a:solidFill>
                </a:endParaRPr>
              </a:p>
              <a:p>
                <a:endParaRPr lang="en-US" sz="2400" b="1" dirty="0">
                  <a:solidFill>
                    <a:srgbClr val="C00000"/>
                  </a:solidFill>
                </a:endParaRPr>
              </a:p>
              <a:p>
                <a:endParaRPr lang="en-US" sz="1400" b="1" dirty="0">
                  <a:solidFill>
                    <a:srgbClr val="C00000"/>
                  </a:solidFill>
                </a:endParaRPr>
              </a:p>
              <a:p>
                <a:r>
                  <a:rPr lang="en-US" sz="2400" b="1" dirty="0">
                    <a:solidFill>
                      <a:srgbClr val="C00000"/>
                    </a:solidFill>
                  </a:rPr>
                  <a:t>4. Four carbon bonded ligands</a:t>
                </a:r>
                <a:r>
                  <a:rPr lang="en-US" sz="2400" dirty="0"/>
                  <a:t>: These ligands have four carbon atoms which may be bonded to the metal atom. Therefore, these are called </a:t>
                </a:r>
                <a:r>
                  <a:rPr lang="en-US" sz="2400" dirty="0" err="1"/>
                  <a:t>tetrahapto</a:t>
                </a:r>
                <a:r>
                  <a:rPr lang="en-US" sz="2400" dirty="0"/>
                  <a:t> (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C0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𝜼</m:t>
                    </m:r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𝟒</m:t>
                    </m:r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,</m:t>
                    </m:r>
                  </m:oMath>
                </a14:m>
                <a:r>
                  <a:rPr lang="en-US" sz="2400" b="1" dirty="0"/>
                  <a:t>4-electron donors)</a:t>
                </a:r>
                <a:r>
                  <a:rPr lang="en-US" sz="2400" dirty="0"/>
                  <a:t>. These include acyclic ligands such as </a:t>
                </a:r>
                <a:r>
                  <a:rPr lang="en-US" sz="2400" b="1" dirty="0"/>
                  <a:t>1,3-butadiene and cyclic ligands such as </a:t>
                </a:r>
                <a:r>
                  <a:rPr lang="en-US" sz="2400" b="1" dirty="0" err="1"/>
                  <a:t>cyclobutadiene</a:t>
                </a:r>
                <a:r>
                  <a:rPr lang="en-US" sz="2400" dirty="0"/>
                  <a:t>.</a:t>
                </a:r>
                <a:endParaRPr lang="en-US" sz="2400" b="1" i="1" dirty="0">
                  <a:solidFill>
                    <a:srgbClr val="7030A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7030A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𝜼</m:t>
                    </m:r>
                    <m:r>
                      <a:rPr lang="en-US" sz="2400" b="1">
                        <a:solidFill>
                          <a:srgbClr val="7030A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𝟒</m:t>
                    </m:r>
                  </m:oMath>
                </a14:m>
                <a:r>
                  <a:rPr lang="en-US" sz="2400" b="1" dirty="0">
                    <a:solidFill>
                      <a:srgbClr val="7030A0"/>
                    </a:solidFill>
                  </a:rPr>
                  <a:t>-C</a:t>
                </a:r>
                <a:r>
                  <a:rPr lang="en-US" sz="2400" b="1" baseline="-25000" dirty="0">
                    <a:solidFill>
                      <a:srgbClr val="7030A0"/>
                    </a:solidFill>
                  </a:rPr>
                  <a:t>4</a:t>
                </a:r>
                <a:r>
                  <a:rPr lang="en-US" sz="2400" b="1" dirty="0">
                    <a:solidFill>
                      <a:srgbClr val="7030A0"/>
                    </a:solidFill>
                  </a:rPr>
                  <a:t>H</a:t>
                </a:r>
                <a:r>
                  <a:rPr lang="en-US" sz="2400" b="1" baseline="-25000" dirty="0">
                    <a:solidFill>
                      <a:srgbClr val="7030A0"/>
                    </a:solidFill>
                  </a:rPr>
                  <a:t>6</a:t>
                </a:r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774" y="996067"/>
                <a:ext cx="11783960" cy="5663089"/>
              </a:xfrm>
              <a:prstGeom prst="rect">
                <a:avLst/>
              </a:prstGeom>
              <a:blipFill rotWithShape="0">
                <a:blip r:embed="rId2"/>
                <a:stretch>
                  <a:fillRect l="-828" t="-861" r="-7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biLevel thresh="50000"/>
          </a:blip>
          <a:stretch>
            <a:fillRect/>
          </a:stretch>
        </p:blipFill>
        <p:spPr>
          <a:xfrm>
            <a:off x="5157216" y="2521686"/>
            <a:ext cx="5302229" cy="17602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biLevel thresh="50000"/>
          </a:blip>
          <a:stretch>
            <a:fillRect/>
          </a:stretch>
        </p:blipFill>
        <p:spPr>
          <a:xfrm>
            <a:off x="2050601" y="5439234"/>
            <a:ext cx="8231552" cy="1302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6057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en-US" dirty="0">
                <a:solidFill>
                  <a:srgbClr val="7030A0"/>
                </a:solidFill>
              </a:rPr>
            </a:br>
            <a:endParaRPr lang="en-US" dirty="0"/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344774" y="165070"/>
            <a:ext cx="11643206" cy="83099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latin typeface="Times New Roman" charset="0"/>
                <a:ea typeface="Times New Roman" charset="0"/>
                <a:cs typeface="Times New Roman" charset="0"/>
              </a:rPr>
              <a:t>Classification of organic ligands on the </a:t>
            </a:r>
            <a:r>
              <a:rPr lang="en-US" sz="2400" b="1" dirty="0" err="1">
                <a:latin typeface="Times New Roman" charset="0"/>
                <a:ea typeface="Times New Roman" charset="0"/>
                <a:cs typeface="Times New Roman" charset="0"/>
              </a:rPr>
              <a:t>basios</a:t>
            </a:r>
            <a:r>
              <a:rPr lang="en-US" sz="2400" b="1" dirty="0">
                <a:latin typeface="Times New Roman" charset="0"/>
                <a:ea typeface="Times New Roman" charset="0"/>
                <a:cs typeface="Times New Roman" charset="0"/>
              </a:rPr>
              <a:t> of C atoms involved in bonding to the metal atom, </a:t>
            </a:r>
            <a:r>
              <a:rPr lang="en-US" sz="2400" b="1" dirty="0" err="1">
                <a:latin typeface="Times New Roman" charset="0"/>
                <a:ea typeface="Times New Roman" charset="0"/>
                <a:cs typeface="Times New Roman" charset="0"/>
              </a:rPr>
              <a:t>i</a:t>
            </a:r>
            <a:r>
              <a:rPr lang="en-US" sz="2400" b="1" dirty="0">
                <a:latin typeface="Times New Roman" charset="0"/>
                <a:ea typeface="Times New Roman" charset="0"/>
                <a:cs typeface="Times New Roman" charset="0"/>
              </a:rPr>
              <a:t>. e. </a:t>
            </a:r>
            <a:r>
              <a:rPr lang="en-US" sz="2400" b="1" dirty="0" err="1">
                <a:latin typeface="Times New Roman" charset="0"/>
                <a:ea typeface="Times New Roman" charset="0"/>
                <a:cs typeface="Times New Roman" charset="0"/>
              </a:rPr>
              <a:t>hapticity</a:t>
            </a:r>
            <a:endParaRPr lang="en-IN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344774" y="996067"/>
                <a:ext cx="11783960" cy="36420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b="1" dirty="0">
                    <a:solidFill>
                      <a:srgbClr val="C00000"/>
                    </a:solidFill>
                  </a:rPr>
                  <a:t>5. Five carbon bonded ligands</a:t>
                </a:r>
                <a:r>
                  <a:rPr lang="en-US" sz="2400" dirty="0"/>
                  <a:t>: These ligands are molecules in which five carbon atoms of the ligands are bonded to the metal atom. These are called </a:t>
                </a:r>
                <a:r>
                  <a:rPr lang="en-US" sz="2400" dirty="0" err="1"/>
                  <a:t>pentahapto</a:t>
                </a:r>
                <a:r>
                  <a:rPr lang="en-US" sz="2400" dirty="0"/>
                  <a:t>(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C0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𝜼</m:t>
                    </m:r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𝟓</m:t>
                    </m:r>
                  </m:oMath>
                </a14:m>
                <a:r>
                  <a:rPr lang="en-US" sz="2400" dirty="0"/>
                  <a:t>) ligands. Examples are </a:t>
                </a:r>
                <a:r>
                  <a:rPr lang="en-US" sz="2400" b="1" dirty="0"/>
                  <a:t>acyclic </a:t>
                </a:r>
                <a:r>
                  <a:rPr lang="en-US" sz="2400" b="1" dirty="0" err="1"/>
                  <a:t>dienyls</a:t>
                </a:r>
                <a:r>
                  <a:rPr lang="en-US" sz="2400" b="1" dirty="0"/>
                  <a:t> and cyclic </a:t>
                </a:r>
                <a:r>
                  <a:rPr lang="en-US" sz="2400" b="1" dirty="0" err="1"/>
                  <a:t>dienyls</a:t>
                </a:r>
                <a:r>
                  <a:rPr lang="en-US" sz="2400" b="1" dirty="0"/>
                  <a:t> (e.g., </a:t>
                </a:r>
                <a:r>
                  <a:rPr lang="en-US" sz="2400" b="1" dirty="0" err="1"/>
                  <a:t>cyclopentadienyl</a:t>
                </a:r>
                <a:r>
                  <a:rPr lang="en-US" sz="2400" dirty="0"/>
                  <a:t>).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7030A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𝜼</m:t>
                    </m:r>
                    <m:r>
                      <a:rPr lang="en-US" sz="2800" b="1" i="1">
                        <a:solidFill>
                          <a:srgbClr val="7030A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𝟓</m:t>
                    </m:r>
                  </m:oMath>
                </a14:m>
                <a:r>
                  <a:rPr lang="en-US" sz="2800" b="1" dirty="0">
                    <a:solidFill>
                      <a:srgbClr val="7030A0"/>
                    </a:solidFill>
                  </a:rPr>
                  <a:t>-C</a:t>
                </a:r>
                <a:r>
                  <a:rPr lang="en-US" sz="2800" b="1" baseline="-25000" dirty="0">
                    <a:solidFill>
                      <a:srgbClr val="7030A0"/>
                    </a:solidFill>
                  </a:rPr>
                  <a:t>5</a:t>
                </a:r>
                <a:r>
                  <a:rPr lang="en-US" sz="2800" b="1" dirty="0">
                    <a:solidFill>
                      <a:srgbClr val="7030A0"/>
                    </a:solidFill>
                  </a:rPr>
                  <a:t>H</a:t>
                </a:r>
                <a:r>
                  <a:rPr lang="en-US" sz="2800" b="1" baseline="-25000" dirty="0">
                    <a:solidFill>
                      <a:srgbClr val="7030A0"/>
                    </a:solidFill>
                  </a:rPr>
                  <a:t>7</a:t>
                </a:r>
                <a:r>
                  <a:rPr lang="en-US" sz="4400" b="1" baseline="30000" dirty="0">
                    <a:solidFill>
                      <a:srgbClr val="7030A0"/>
                    </a:solidFill>
                  </a:rPr>
                  <a:t>-</a:t>
                </a:r>
                <a:r>
                  <a:rPr lang="en-US" sz="2800" b="1" dirty="0">
                    <a:solidFill>
                      <a:srgbClr val="7030A0"/>
                    </a:solidFill>
                  </a:rPr>
                  <a:t>(i.e.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7030A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𝜼</m:t>
                    </m:r>
                    <m:r>
                      <a:rPr lang="en-US" sz="2800" b="1" i="1">
                        <a:solidFill>
                          <a:srgbClr val="7030A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𝟓</m:t>
                    </m:r>
                  </m:oMath>
                </a14:m>
                <a:r>
                  <a:rPr lang="en-US" sz="2800" b="1" dirty="0">
                    <a:solidFill>
                      <a:srgbClr val="7030A0"/>
                    </a:solidFill>
                  </a:rPr>
                  <a:t>-</a:t>
                </a:r>
                <a:r>
                  <a:rPr lang="en-US" sz="2800" b="1" dirty="0" err="1">
                    <a:solidFill>
                      <a:srgbClr val="7030A0"/>
                    </a:solidFill>
                  </a:rPr>
                  <a:t>pentadienyl</a:t>
                </a:r>
                <a:r>
                  <a:rPr lang="en-US" sz="2800" b="1" dirty="0">
                    <a:solidFill>
                      <a:srgbClr val="7030A0"/>
                    </a:solidFill>
                  </a:rPr>
                  <a:t>);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7030A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𝜼</m:t>
                    </m:r>
                    <m:r>
                      <a:rPr lang="en-US" sz="2800" b="1" i="1">
                        <a:solidFill>
                          <a:srgbClr val="7030A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𝟓</m:t>
                    </m:r>
                  </m:oMath>
                </a14:m>
                <a:r>
                  <a:rPr lang="en-US" sz="2800" b="1" dirty="0">
                    <a:solidFill>
                      <a:srgbClr val="7030A0"/>
                    </a:solidFill>
                  </a:rPr>
                  <a:t>-C</a:t>
                </a:r>
                <a:r>
                  <a:rPr lang="en-US" sz="2800" b="1" baseline="-25000" dirty="0">
                    <a:solidFill>
                      <a:srgbClr val="7030A0"/>
                    </a:solidFill>
                  </a:rPr>
                  <a:t>5</a:t>
                </a:r>
                <a:r>
                  <a:rPr lang="en-US" sz="2800" b="1" dirty="0">
                    <a:solidFill>
                      <a:srgbClr val="7030A0"/>
                    </a:solidFill>
                  </a:rPr>
                  <a:t>H</a:t>
                </a:r>
                <a:r>
                  <a:rPr lang="en-US" sz="2800" b="1" baseline="-25000" dirty="0">
                    <a:solidFill>
                      <a:srgbClr val="7030A0"/>
                    </a:solidFill>
                  </a:rPr>
                  <a:t>6</a:t>
                </a:r>
                <a:r>
                  <a:rPr lang="en-US" sz="4400" b="1" baseline="30000" dirty="0">
                    <a:solidFill>
                      <a:srgbClr val="7030A0"/>
                    </a:solidFill>
                  </a:rPr>
                  <a:t>- </a:t>
                </a:r>
                <a:r>
                  <a:rPr lang="en-US" sz="2800" b="1" dirty="0">
                    <a:solidFill>
                      <a:srgbClr val="7030A0"/>
                    </a:solidFill>
                  </a:rPr>
                  <a:t>or </a:t>
                </a:r>
                <a:r>
                  <a:rPr lang="en-US" sz="2800" b="1" dirty="0">
                    <a:solidFill>
                      <a:srgbClr val="6600CC"/>
                    </a:solidFill>
                    <a:sym typeface="Symbol" pitchFamily="18" charset="2"/>
                  </a:rPr>
                  <a:t></a:t>
                </a:r>
                <a:r>
                  <a:rPr lang="pt-BR" sz="2800" b="1" baseline="30000" dirty="0">
                    <a:solidFill>
                      <a:srgbClr val="6600CC"/>
                    </a:solidFill>
                  </a:rPr>
                  <a:t>5</a:t>
                </a:r>
                <a:r>
                  <a:rPr lang="pt-BR" sz="2800" b="1" dirty="0">
                    <a:solidFill>
                      <a:srgbClr val="6600CC"/>
                    </a:solidFill>
                  </a:rPr>
                  <a:t>-Cp</a:t>
                </a:r>
                <a:endParaRPr lang="en-US" sz="2400" dirty="0"/>
              </a:p>
              <a:p>
                <a:r>
                  <a:rPr lang="en-US" sz="2400" b="1" dirty="0">
                    <a:solidFill>
                      <a:srgbClr val="C00000"/>
                    </a:solidFill>
                  </a:rPr>
                  <a:t>6. Six carbon bonded ligands</a:t>
                </a:r>
                <a:r>
                  <a:rPr lang="en-US" sz="2400" dirty="0"/>
                  <a:t>: The molecules in which six carbon atoms of the ligand are bonded to the metal atom. The common example is benzene. The common example of an </a:t>
                </a:r>
                <a:r>
                  <a:rPr lang="en-US" sz="2400" dirty="0" err="1"/>
                  <a:t>organo</a:t>
                </a:r>
                <a:r>
                  <a:rPr lang="en-US" sz="2400" dirty="0"/>
                  <a:t>metallic compound is </a:t>
                </a:r>
                <a:r>
                  <a:rPr lang="en-US" sz="2400" dirty="0" err="1"/>
                  <a:t>dibenzene</a:t>
                </a:r>
                <a:r>
                  <a:rPr lang="en-US" sz="2400" dirty="0"/>
                  <a:t> chromium (C</a:t>
                </a:r>
                <a:r>
                  <a:rPr lang="en-US" sz="2400" baseline="-25000" dirty="0"/>
                  <a:t>6</a:t>
                </a:r>
                <a:r>
                  <a:rPr lang="en-US" sz="2400" dirty="0"/>
                  <a:t>H</a:t>
                </a:r>
                <a:r>
                  <a:rPr lang="en-US" sz="2400" baseline="-25000" dirty="0"/>
                  <a:t>6</a:t>
                </a:r>
                <a:r>
                  <a:rPr lang="en-US" sz="2400" dirty="0"/>
                  <a:t>)</a:t>
                </a:r>
                <a:r>
                  <a:rPr lang="en-US" sz="2400" baseline="-25000" dirty="0"/>
                  <a:t>2</a:t>
                </a:r>
                <a:r>
                  <a:rPr lang="en-US" sz="2400" dirty="0"/>
                  <a:t>Cr. This is also a sandwich compound in which Cr atom is present in between two benzene rings.</a:t>
                </a:r>
                <a:r>
                  <a:rPr lang="en-US" sz="2800" b="1" dirty="0">
                    <a:solidFill>
                      <a:srgbClr val="6600CC"/>
                    </a:solidFill>
                    <a:sym typeface="Symbol" pitchFamily="18" charset="2"/>
                  </a:rPr>
                  <a:t></a:t>
                </a:r>
                <a:r>
                  <a:rPr lang="pt-BR" sz="2800" b="1" baseline="30000" dirty="0">
                    <a:solidFill>
                      <a:srgbClr val="6600CC"/>
                    </a:solidFill>
                  </a:rPr>
                  <a:t>6</a:t>
                </a:r>
                <a:r>
                  <a:rPr lang="pt-BR" sz="2800" b="1" dirty="0">
                    <a:solidFill>
                      <a:srgbClr val="6600CC"/>
                    </a:solidFill>
                  </a:rPr>
                  <a:t>-C</a:t>
                </a:r>
                <a:r>
                  <a:rPr lang="pt-BR" sz="2800" b="1" baseline="-25000" dirty="0">
                    <a:solidFill>
                      <a:srgbClr val="6600CC"/>
                    </a:solidFill>
                  </a:rPr>
                  <a:t>6</a:t>
                </a:r>
                <a:r>
                  <a:rPr lang="pt-BR" sz="2800" b="1" dirty="0">
                    <a:solidFill>
                      <a:srgbClr val="6600CC"/>
                    </a:solidFill>
                  </a:rPr>
                  <a:t>H</a:t>
                </a:r>
                <a:r>
                  <a:rPr lang="pt-BR" sz="2800" b="1" baseline="-25000" dirty="0">
                    <a:solidFill>
                      <a:srgbClr val="6600CC"/>
                    </a:solidFill>
                  </a:rPr>
                  <a:t>6</a:t>
                </a:r>
                <a:endParaRPr lang="en-US" sz="2800" b="1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774" y="996067"/>
                <a:ext cx="11783960" cy="3642023"/>
              </a:xfrm>
              <a:prstGeom prst="rect">
                <a:avLst/>
              </a:prstGeom>
              <a:blipFill rotWithShape="0">
                <a:blip r:embed="rId2"/>
                <a:stretch>
                  <a:fillRect l="-1086" t="-1338" r="-9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biLevel thresh="50000"/>
          </a:blip>
          <a:stretch>
            <a:fillRect/>
          </a:stretch>
        </p:blipFill>
        <p:spPr>
          <a:xfrm>
            <a:off x="54864" y="4307038"/>
            <a:ext cx="6719969" cy="23343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biLevel thresh="50000"/>
          </a:blip>
          <a:stretch>
            <a:fillRect/>
          </a:stretch>
        </p:blipFill>
        <p:spPr>
          <a:xfrm>
            <a:off x="6861790" y="4204741"/>
            <a:ext cx="5321808" cy="2714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1726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en-US" dirty="0">
                <a:solidFill>
                  <a:srgbClr val="7030A0"/>
                </a:solidFill>
              </a:rPr>
            </a:br>
            <a:endParaRPr lang="en-US" dirty="0"/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344774" y="165070"/>
            <a:ext cx="11643206" cy="83099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latin typeface="Times New Roman" charset="0"/>
                <a:ea typeface="Times New Roman" charset="0"/>
                <a:cs typeface="Times New Roman" charset="0"/>
              </a:rPr>
              <a:t>Classification of organic ligands on the </a:t>
            </a:r>
            <a:r>
              <a:rPr lang="en-US" sz="2400" b="1" dirty="0" err="1">
                <a:latin typeface="Times New Roman" charset="0"/>
                <a:ea typeface="Times New Roman" charset="0"/>
                <a:cs typeface="Times New Roman" charset="0"/>
              </a:rPr>
              <a:t>basios</a:t>
            </a:r>
            <a:r>
              <a:rPr lang="en-US" sz="2400" b="1" dirty="0">
                <a:latin typeface="Times New Roman" charset="0"/>
                <a:ea typeface="Times New Roman" charset="0"/>
                <a:cs typeface="Times New Roman" charset="0"/>
              </a:rPr>
              <a:t> of C atoms involved in bonding to the metal atom, </a:t>
            </a:r>
            <a:r>
              <a:rPr lang="en-US" sz="2400" b="1" dirty="0" err="1">
                <a:latin typeface="Times New Roman" charset="0"/>
                <a:ea typeface="Times New Roman" charset="0"/>
                <a:cs typeface="Times New Roman" charset="0"/>
              </a:rPr>
              <a:t>i</a:t>
            </a:r>
            <a:r>
              <a:rPr lang="en-US" sz="2400" b="1" dirty="0">
                <a:latin typeface="Times New Roman" charset="0"/>
                <a:ea typeface="Times New Roman" charset="0"/>
                <a:cs typeface="Times New Roman" charset="0"/>
              </a:rPr>
              <a:t>. e. </a:t>
            </a:r>
            <a:r>
              <a:rPr lang="en-US" sz="2400" b="1" dirty="0" err="1">
                <a:latin typeface="Times New Roman" charset="0"/>
                <a:ea typeface="Times New Roman" charset="0"/>
                <a:cs typeface="Times New Roman" charset="0"/>
              </a:rPr>
              <a:t>hapticity</a:t>
            </a:r>
            <a:endParaRPr lang="en-IN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344774" y="996067"/>
                <a:ext cx="11783960" cy="26776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b="1" dirty="0">
                    <a:solidFill>
                      <a:srgbClr val="C00000"/>
                    </a:solidFill>
                  </a:rPr>
                  <a:t>7. Seven carbon bonded ligands</a:t>
                </a:r>
                <a:r>
                  <a:rPr lang="en-US" sz="2400" dirty="0"/>
                  <a:t>: These are molecules in which seven carbon atoms act as electron donors by participating all the seven carbon atoms in bond formation. The common example is </a:t>
                </a:r>
                <a:r>
                  <a:rPr lang="en-US" sz="2400" b="1" dirty="0" err="1">
                    <a:solidFill>
                      <a:srgbClr val="7030A0"/>
                    </a:solidFill>
                  </a:rPr>
                  <a:t>cycloheptadienyl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7030A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𝜼</m:t>
                    </m:r>
                    <m:r>
                      <a:rPr lang="en-US" sz="2400" b="1" i="1">
                        <a:solidFill>
                          <a:srgbClr val="7030A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𝟕</m:t>
                    </m:r>
                  </m:oMath>
                </a14:m>
                <a:r>
                  <a:rPr lang="en-US" sz="2400" b="1" dirty="0">
                    <a:solidFill>
                      <a:srgbClr val="7030A0"/>
                    </a:solidFill>
                  </a:rPr>
                  <a:t>-C</a:t>
                </a:r>
                <a:r>
                  <a:rPr lang="en-US" sz="2400" b="1" baseline="-25000" dirty="0">
                    <a:solidFill>
                      <a:srgbClr val="7030A0"/>
                    </a:solidFill>
                  </a:rPr>
                  <a:t>7</a:t>
                </a:r>
                <a:r>
                  <a:rPr lang="en-US" sz="2400" b="1" dirty="0">
                    <a:solidFill>
                      <a:srgbClr val="7030A0"/>
                    </a:solidFill>
                  </a:rPr>
                  <a:t>H</a:t>
                </a:r>
                <a:r>
                  <a:rPr lang="en-US" sz="2400" b="1" baseline="-25000" dirty="0">
                    <a:solidFill>
                      <a:srgbClr val="7030A0"/>
                    </a:solidFill>
                  </a:rPr>
                  <a:t>7</a:t>
                </a:r>
                <a:r>
                  <a:rPr lang="en-US" sz="3600" b="1" baseline="30000" dirty="0">
                    <a:solidFill>
                      <a:srgbClr val="7030A0"/>
                    </a:solidFill>
                  </a:rPr>
                  <a:t>+</a:t>
                </a:r>
                <a:r>
                  <a:rPr lang="en-US" sz="2400" b="1" dirty="0">
                    <a:solidFill>
                      <a:srgbClr val="7030A0"/>
                    </a:solidFill>
                  </a:rPr>
                  <a:t>(i.e.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7030A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𝜼</m:t>
                    </m:r>
                    <m:r>
                      <a:rPr lang="en-US" sz="2400" b="1" i="1">
                        <a:solidFill>
                          <a:srgbClr val="7030A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𝟕</m:t>
                    </m:r>
                  </m:oMath>
                </a14:m>
                <a:r>
                  <a:rPr lang="en-US" sz="2400" b="1" dirty="0">
                    <a:solidFill>
                      <a:srgbClr val="7030A0"/>
                    </a:solidFill>
                  </a:rPr>
                  <a:t>-</a:t>
                </a:r>
                <a:r>
                  <a:rPr lang="en-US" sz="2400" b="1" dirty="0" err="1">
                    <a:solidFill>
                      <a:srgbClr val="7030A0"/>
                    </a:solidFill>
                  </a:rPr>
                  <a:t>tropylium</a:t>
                </a:r>
                <a:r>
                  <a:rPr lang="en-US" sz="2400" b="1" dirty="0">
                    <a:solidFill>
                      <a:srgbClr val="7030A0"/>
                    </a:solidFill>
                  </a:rPr>
                  <a:t>)</a:t>
                </a:r>
                <a:endParaRPr lang="en-US" sz="2400" dirty="0"/>
              </a:p>
              <a:p>
                <a:endParaRPr lang="en-US" sz="2400" b="1" dirty="0">
                  <a:solidFill>
                    <a:srgbClr val="C00000"/>
                  </a:solidFill>
                </a:endParaRPr>
              </a:p>
              <a:p>
                <a:r>
                  <a:rPr lang="en-US" sz="2400" b="1" dirty="0">
                    <a:solidFill>
                      <a:srgbClr val="C00000"/>
                    </a:solidFill>
                  </a:rPr>
                  <a:t>8. Eight carbon bonded ligands</a:t>
                </a:r>
                <a:r>
                  <a:rPr lang="en-US" sz="2400" dirty="0"/>
                  <a:t>: These are molecules in which eight carbon atoms are involved in bond formation. These are also called </a:t>
                </a:r>
                <a:r>
                  <a:rPr lang="en-US" sz="2400" b="1" dirty="0" err="1"/>
                  <a:t>octahapto</a:t>
                </a:r>
                <a:r>
                  <a:rPr lang="en-US" sz="2400" dirty="0"/>
                  <a:t> (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C0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𝜼</m:t>
                    </m:r>
                    <m:r>
                      <a:rPr lang="en-US" sz="2400" b="1" i="1">
                        <a:solidFill>
                          <a:srgbClr val="C0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𝟓</m:t>
                    </m:r>
                  </m:oMath>
                </a14:m>
                <a:r>
                  <a:rPr lang="en-US" sz="2400" dirty="0"/>
                  <a:t>) ligands. The common example is </a:t>
                </a:r>
                <a:r>
                  <a:rPr lang="en-US" sz="2400" dirty="0" err="1"/>
                  <a:t>cyclo-octatetraene</a:t>
                </a:r>
                <a:r>
                  <a:rPr lang="en-US" sz="2400" dirty="0"/>
                  <a:t>(</a:t>
                </a:r>
                <a:r>
                  <a:rPr lang="en-US" sz="2400" b="1" dirty="0">
                    <a:solidFill>
                      <a:srgbClr val="6600CC"/>
                    </a:solidFill>
                    <a:sym typeface="Symbol" pitchFamily="18" charset="2"/>
                  </a:rPr>
                  <a:t></a:t>
                </a:r>
                <a:r>
                  <a:rPr lang="pt-BR" sz="2400" b="1" baseline="30000" dirty="0">
                    <a:solidFill>
                      <a:srgbClr val="6600CC"/>
                    </a:solidFill>
                  </a:rPr>
                  <a:t>8</a:t>
                </a:r>
                <a:r>
                  <a:rPr lang="pt-BR" sz="2400" b="1" dirty="0">
                    <a:solidFill>
                      <a:srgbClr val="6600CC"/>
                    </a:solidFill>
                  </a:rPr>
                  <a:t>-C</a:t>
                </a:r>
                <a:r>
                  <a:rPr lang="pt-BR" sz="2400" b="1" baseline="-25000" dirty="0">
                    <a:solidFill>
                      <a:srgbClr val="6600CC"/>
                    </a:solidFill>
                  </a:rPr>
                  <a:t>8</a:t>
                </a:r>
                <a:r>
                  <a:rPr lang="pt-BR" sz="2400" b="1" dirty="0">
                    <a:solidFill>
                      <a:srgbClr val="6600CC"/>
                    </a:solidFill>
                  </a:rPr>
                  <a:t>H</a:t>
                </a:r>
                <a:r>
                  <a:rPr lang="pt-BR" sz="2400" b="1" baseline="-25000" dirty="0">
                    <a:solidFill>
                      <a:srgbClr val="6600CC"/>
                    </a:solidFill>
                  </a:rPr>
                  <a:t>8</a:t>
                </a:r>
                <a:r>
                  <a:rPr lang="en-US" sz="2400" dirty="0"/>
                  <a:t>). The common example of the complex is U(C</a:t>
                </a:r>
                <a:r>
                  <a:rPr lang="en-US" sz="2400" baseline="-25000" dirty="0"/>
                  <a:t>8</a:t>
                </a:r>
                <a:r>
                  <a:rPr lang="en-US" sz="2400" dirty="0"/>
                  <a:t>H</a:t>
                </a:r>
                <a:r>
                  <a:rPr lang="en-US" sz="2400" baseline="-25000" dirty="0"/>
                  <a:t>8</a:t>
                </a:r>
                <a:r>
                  <a:rPr lang="en-US" sz="2400" dirty="0"/>
                  <a:t>)</a:t>
                </a:r>
                <a:r>
                  <a:rPr lang="en-US" sz="2400" baseline="-25000" dirty="0"/>
                  <a:t>2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774" y="996067"/>
                <a:ext cx="11783960" cy="2677656"/>
              </a:xfrm>
              <a:prstGeom prst="rect">
                <a:avLst/>
              </a:prstGeom>
              <a:blipFill rotWithShape="0">
                <a:blip r:embed="rId2"/>
                <a:stretch>
                  <a:fillRect l="-828" t="-1818" b="-4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biLevel thresh="50000"/>
          </a:blip>
          <a:stretch>
            <a:fillRect/>
          </a:stretch>
        </p:blipFill>
        <p:spPr>
          <a:xfrm>
            <a:off x="1168811" y="3673722"/>
            <a:ext cx="2996141" cy="318427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biLevel thresh="50000"/>
          </a:blip>
          <a:stretch>
            <a:fillRect/>
          </a:stretch>
        </p:blipFill>
        <p:spPr>
          <a:xfrm>
            <a:off x="6761215" y="3673722"/>
            <a:ext cx="3135463" cy="3184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8989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683" y="1690688"/>
            <a:ext cx="5650560" cy="279871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141843" y="4842674"/>
            <a:ext cx="5867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202122"/>
                </a:solidFill>
                <a:latin typeface="Arial" charset="0"/>
              </a:rPr>
              <a:t>The </a:t>
            </a:r>
            <a:r>
              <a:rPr lang="en-US" sz="2000" b="1" dirty="0" err="1">
                <a:solidFill>
                  <a:srgbClr val="202122"/>
                </a:solidFill>
                <a:latin typeface="Arial" charset="0"/>
              </a:rPr>
              <a:t>hapticity</a:t>
            </a:r>
            <a:r>
              <a:rPr lang="en-US" sz="2000" b="1" dirty="0">
                <a:solidFill>
                  <a:srgbClr val="202122"/>
                </a:solidFill>
                <a:latin typeface="Arial" charset="0"/>
              </a:rPr>
              <a:t> of a ligand can change in the course of a reaction. e.g. in a redox reaction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5872411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en-US" dirty="0">
                <a:solidFill>
                  <a:srgbClr val="7030A0"/>
                </a:solidFill>
              </a:rPr>
            </a:b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73742" y="688290"/>
                <a:ext cx="11783961" cy="54886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b="1" dirty="0"/>
                  <a:t>In 1927 developed by </a:t>
                </a:r>
                <a:r>
                  <a:rPr lang="en-US" sz="2800" b="1" dirty="0" err="1"/>
                  <a:t>NevilSidgwick</a:t>
                </a:r>
                <a:endParaRPr lang="en-US" sz="2800" b="1" dirty="0"/>
              </a:p>
              <a:p>
                <a:endParaRPr lang="en-US" sz="2800" b="1" dirty="0"/>
              </a:p>
              <a:p>
                <a:r>
                  <a:rPr lang="en-US" sz="2800" b="1" dirty="0"/>
                  <a:t>The rule states that “</a:t>
                </a:r>
                <a:r>
                  <a:rPr lang="en-US" sz="2800" b="1" i="1" dirty="0"/>
                  <a:t>A stable TM complex is formed when the sum of </a:t>
                </a:r>
                <a:r>
                  <a:rPr lang="en-US" sz="2800" b="1" i="1" dirty="0" err="1"/>
                  <a:t>vallence</a:t>
                </a:r>
                <a:r>
                  <a:rPr lang="en-US" sz="2800" b="1" i="1" dirty="0"/>
                  <a:t>-electrons of TM + donated ligand electrons +charge on complex = 18.” </a:t>
                </a:r>
                <a:endParaRPr lang="en-US" sz="2800" dirty="0"/>
              </a:p>
              <a:p>
                <a:r>
                  <a:rPr lang="en-US" sz="2800" b="1" dirty="0"/>
                  <a:t>18 e compounds are </a:t>
                </a:r>
                <a:r>
                  <a:rPr lang="en-US" sz="2800" b="1" dirty="0">
                    <a:solidFill>
                      <a:srgbClr val="C00000"/>
                    </a:solidFill>
                  </a:rPr>
                  <a:t>stable</a:t>
                </a:r>
              </a:p>
              <a:p>
                <a:r>
                  <a:rPr lang="en-US" sz="2800" b="1" dirty="0">
                    <a:solidFill>
                      <a:srgbClr val="C00000"/>
                    </a:solidFill>
                  </a:rPr>
                  <a:t>17 e</a:t>
                </a:r>
                <a:r>
                  <a:rPr lang="en-US" sz="2800" b="1" baseline="30000" dirty="0">
                    <a:solidFill>
                      <a:srgbClr val="C00000"/>
                    </a:solidFill>
                  </a:rPr>
                  <a:t>-</a:t>
                </a:r>
                <a:r>
                  <a:rPr lang="en-US" sz="2800" b="1" dirty="0">
                    <a:solidFill>
                      <a:srgbClr val="C00000"/>
                    </a:solidFill>
                  </a:rPr>
                  <a:t> comp. are strong </a:t>
                </a:r>
                <a:r>
                  <a:rPr lang="en-US" sz="2800" b="1" dirty="0" err="1">
                    <a:solidFill>
                      <a:srgbClr val="C00000"/>
                    </a:solidFill>
                  </a:rPr>
                  <a:t>oxidising</a:t>
                </a:r>
                <a:r>
                  <a:rPr lang="en-US" sz="2800" b="1" dirty="0">
                    <a:solidFill>
                      <a:srgbClr val="C00000"/>
                    </a:solidFill>
                  </a:rPr>
                  <a:t> agent: 17 e (</a:t>
                </a:r>
                <a:r>
                  <a:rPr lang="en-US" sz="2800" b="1" dirty="0" err="1">
                    <a:solidFill>
                      <a:srgbClr val="C00000"/>
                    </a:solidFill>
                  </a:rPr>
                  <a:t>M</a:t>
                </a:r>
                <a:r>
                  <a:rPr lang="en-US" sz="2800" b="1" baseline="30000" dirty="0" err="1">
                    <a:solidFill>
                      <a:srgbClr val="C00000"/>
                    </a:solidFill>
                  </a:rPr>
                  <a:t>n</a:t>
                </a:r>
                <a:r>
                  <a:rPr lang="en-US" sz="2800" b="1" dirty="0">
                    <a:solidFill>
                      <a:srgbClr val="C00000"/>
                    </a:solidFill>
                  </a:rPr>
                  <a:t>)+ e</a:t>
                </a:r>
                <a:r>
                  <a:rPr lang="en-US" sz="4000" b="1" baseline="30000" dirty="0">
                    <a:solidFill>
                      <a:srgbClr val="C00000"/>
                    </a:solidFill>
                  </a:rPr>
                  <a:t>- </a:t>
                </a:r>
                <a14:m>
                  <m:oMath xmlns:m="http://schemas.openxmlformats.org/officeDocument/2006/math">
                    <m:r>
                      <a:rPr lang="is-IS" sz="4000" b="1" i="1" smtClean="0">
                        <a:solidFill>
                          <a:srgbClr val="C0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→</m:t>
                    </m:r>
                  </m:oMath>
                </a14:m>
                <a:r>
                  <a:rPr lang="en-US" sz="2800" b="1" dirty="0">
                    <a:solidFill>
                      <a:srgbClr val="C00000"/>
                    </a:solidFill>
                  </a:rPr>
                  <a:t>18 e (M</a:t>
                </a:r>
                <a:r>
                  <a:rPr lang="en-US" sz="2800" b="1" baseline="30000" dirty="0">
                    <a:solidFill>
                      <a:srgbClr val="C00000"/>
                    </a:solidFill>
                  </a:rPr>
                  <a:t>n-1</a:t>
                </a:r>
                <a:r>
                  <a:rPr lang="en-US" sz="2800" b="1" dirty="0">
                    <a:solidFill>
                      <a:srgbClr val="C00000"/>
                    </a:solidFill>
                  </a:rPr>
                  <a:t>)</a:t>
                </a:r>
              </a:p>
              <a:p>
                <a:r>
                  <a:rPr lang="en-US" sz="2800" b="1" dirty="0">
                    <a:solidFill>
                      <a:srgbClr val="C00000"/>
                    </a:solidFill>
                  </a:rPr>
                  <a:t>19 e</a:t>
                </a:r>
                <a:r>
                  <a:rPr lang="en-US" sz="2800" b="1" baseline="30000" dirty="0">
                    <a:solidFill>
                      <a:srgbClr val="C00000"/>
                    </a:solidFill>
                  </a:rPr>
                  <a:t>-</a:t>
                </a:r>
                <a:r>
                  <a:rPr lang="en-US" sz="2800" b="1" dirty="0">
                    <a:solidFill>
                      <a:srgbClr val="C00000"/>
                    </a:solidFill>
                  </a:rPr>
                  <a:t>comp. are strong reducing agent: 19 e (</a:t>
                </a:r>
                <a:r>
                  <a:rPr lang="en-US" sz="2800" b="1" dirty="0" err="1">
                    <a:solidFill>
                      <a:srgbClr val="C00000"/>
                    </a:solidFill>
                  </a:rPr>
                  <a:t>M</a:t>
                </a:r>
                <a:r>
                  <a:rPr lang="en-US" sz="2800" b="1" baseline="30000" dirty="0" err="1">
                    <a:solidFill>
                      <a:srgbClr val="C00000"/>
                    </a:solidFill>
                  </a:rPr>
                  <a:t>n</a:t>
                </a:r>
                <a:r>
                  <a:rPr lang="en-US" sz="2800" b="1" dirty="0">
                    <a:solidFill>
                      <a:srgbClr val="C00000"/>
                    </a:solidFill>
                  </a:rPr>
                  <a:t>)-e</a:t>
                </a:r>
                <a14:m>
                  <m:oMath xmlns:m="http://schemas.openxmlformats.org/officeDocument/2006/math">
                    <m:r>
                      <a:rPr lang="en-US" sz="4000" b="1" i="0" smtClean="0">
                        <a:solidFill>
                          <a:srgbClr val="C0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  <m:r>
                      <a:rPr lang="is-IS" sz="4000" b="1" i="1">
                        <a:solidFill>
                          <a:srgbClr val="C0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→</m:t>
                    </m:r>
                  </m:oMath>
                </a14:m>
                <a:r>
                  <a:rPr lang="en-US" sz="2800" b="1" dirty="0">
                    <a:solidFill>
                      <a:srgbClr val="C00000"/>
                    </a:solidFill>
                  </a:rPr>
                  <a:t>18 e (M</a:t>
                </a:r>
                <a:r>
                  <a:rPr lang="en-US" sz="2800" b="1" baseline="30000" dirty="0">
                    <a:solidFill>
                      <a:srgbClr val="C00000"/>
                    </a:solidFill>
                  </a:rPr>
                  <a:t>n-1</a:t>
                </a:r>
                <a:r>
                  <a:rPr lang="en-US" sz="2800" b="1" dirty="0">
                    <a:solidFill>
                      <a:srgbClr val="C00000"/>
                    </a:solidFill>
                  </a:rPr>
                  <a:t> )</a:t>
                </a:r>
                <a:endParaRPr lang="en-US" sz="4000" b="1" baseline="30000" dirty="0">
                  <a:solidFill>
                    <a:srgbClr val="C00000"/>
                  </a:solidFill>
                </a:endParaRPr>
              </a:p>
              <a:p>
                <a:r>
                  <a:rPr lang="en-US" sz="4000" b="1" baseline="30000" dirty="0">
                    <a:solidFill>
                      <a:srgbClr val="C00000"/>
                    </a:solidFill>
                  </a:rPr>
                  <a:t>Compound with 17 &amp; 19 e are paramagnetic while compounds with 18 e are diamagnetic</a:t>
                </a:r>
                <a:endParaRPr lang="en-US" sz="800" b="1" dirty="0">
                  <a:solidFill>
                    <a:srgbClr val="C00000"/>
                  </a:solidFill>
                </a:endParaRPr>
              </a:p>
              <a:p>
                <a:r>
                  <a:rPr lang="en-US" sz="2800" b="1" dirty="0"/>
                  <a:t>The symbol </a:t>
                </a:r>
                <a:r>
                  <a:rPr lang="en-US" sz="2800" b="1" dirty="0">
                    <a:solidFill>
                      <a:srgbClr val="FF0066"/>
                    </a:solidFill>
                    <a:sym typeface="Symbol" pitchFamily="18" charset="2"/>
                  </a:rPr>
                  <a:t></a:t>
                </a:r>
                <a:r>
                  <a:rPr lang="en-US" sz="2800" b="1" dirty="0"/>
                  <a:t> indicates bridging normally we have </a:t>
                </a:r>
                <a:r>
                  <a:rPr lang="en-US" sz="2800" b="1" dirty="0">
                    <a:sym typeface="Symbol" pitchFamily="18" charset="2"/>
                  </a:rPr>
                  <a:t></a:t>
                </a:r>
                <a:r>
                  <a:rPr lang="pl-PL" sz="2800" b="1" baseline="-25000" dirty="0"/>
                  <a:t>2</a:t>
                </a:r>
                <a:r>
                  <a:rPr lang="pl-PL" sz="2800" b="1" dirty="0"/>
                  <a:t> and </a:t>
                </a:r>
                <a:r>
                  <a:rPr lang="pl-PL" sz="2800" b="1" dirty="0" err="1"/>
                  <a:t>rarely</a:t>
                </a:r>
                <a:r>
                  <a:rPr lang="en-US" sz="2800" b="1" dirty="0">
                    <a:sym typeface="Symbol" pitchFamily="18" charset="2"/>
                  </a:rPr>
                  <a:t></a:t>
                </a:r>
                <a:r>
                  <a:rPr lang="pl-PL" sz="2800" b="1" baseline="-25000" dirty="0"/>
                  <a:t>3</a:t>
                </a:r>
                <a:r>
                  <a:rPr lang="pl-PL" sz="2800" b="1" dirty="0" err="1"/>
                  <a:t>bridging</a:t>
                </a:r>
                <a:endParaRPr lang="pl-PL" sz="2800" b="1" dirty="0"/>
              </a:p>
              <a:p>
                <a:endParaRPr lang="en-US" sz="800" b="1" dirty="0"/>
              </a:p>
              <a:p>
                <a:r>
                  <a:rPr lang="pl-PL" sz="2800" b="1" dirty="0" err="1"/>
                  <a:t>Examples</a:t>
                </a:r>
                <a:r>
                  <a:rPr lang="pl-PL" sz="2800" b="1" dirty="0"/>
                  <a:t>: </a:t>
                </a:r>
                <a:r>
                  <a:rPr lang="en-US" sz="2800" b="1" dirty="0">
                    <a:solidFill>
                      <a:srgbClr val="FF0066"/>
                    </a:solidFill>
                    <a:sym typeface="Symbol" pitchFamily="18" charset="2"/>
                  </a:rPr>
                  <a:t></a:t>
                </a:r>
                <a:r>
                  <a:rPr lang="pl-PL" sz="2800" b="1" baseline="-25000" dirty="0">
                    <a:solidFill>
                      <a:srgbClr val="FF0066"/>
                    </a:solidFill>
                  </a:rPr>
                  <a:t>2</a:t>
                </a:r>
                <a:r>
                  <a:rPr lang="pl-PL" sz="2800" b="1" dirty="0">
                    <a:solidFill>
                      <a:srgbClr val="FF0066"/>
                    </a:solidFill>
                  </a:rPr>
                  <a:t>-CO, </a:t>
                </a:r>
                <a:r>
                  <a:rPr lang="en-US" sz="2800" b="1" dirty="0">
                    <a:solidFill>
                      <a:srgbClr val="FF0066"/>
                    </a:solidFill>
                    <a:sym typeface="Symbol" pitchFamily="18" charset="2"/>
                  </a:rPr>
                  <a:t></a:t>
                </a:r>
                <a:r>
                  <a:rPr lang="pl-PL" sz="2800" b="1" baseline="-25000" dirty="0">
                    <a:solidFill>
                      <a:srgbClr val="FF0066"/>
                    </a:solidFill>
                  </a:rPr>
                  <a:t>3</a:t>
                </a:r>
                <a:r>
                  <a:rPr lang="pl-PL" sz="2800" b="1" dirty="0">
                    <a:solidFill>
                      <a:srgbClr val="FF0066"/>
                    </a:solidFill>
                  </a:rPr>
                  <a:t>-CO, </a:t>
                </a:r>
                <a:r>
                  <a:rPr lang="en-US" sz="2800" b="1" dirty="0">
                    <a:solidFill>
                      <a:srgbClr val="FF0066"/>
                    </a:solidFill>
                    <a:sym typeface="Symbol" pitchFamily="18" charset="2"/>
                  </a:rPr>
                  <a:t></a:t>
                </a:r>
                <a:r>
                  <a:rPr lang="pl-PL" sz="2800" b="1" baseline="-25000" dirty="0">
                    <a:solidFill>
                      <a:srgbClr val="FF0066"/>
                    </a:solidFill>
                  </a:rPr>
                  <a:t>2</a:t>
                </a:r>
                <a:r>
                  <a:rPr lang="pl-PL" sz="2800" b="1" dirty="0">
                    <a:solidFill>
                      <a:srgbClr val="FF0066"/>
                    </a:solidFill>
                  </a:rPr>
                  <a:t>-CH</a:t>
                </a:r>
                <a:r>
                  <a:rPr lang="pl-PL" sz="2800" b="1" baseline="-25000" dirty="0">
                    <a:solidFill>
                      <a:srgbClr val="FF0066"/>
                    </a:solidFill>
                  </a:rPr>
                  <a:t>3</a:t>
                </a:r>
                <a:r>
                  <a:rPr lang="pl-PL" sz="2800" b="1" dirty="0">
                    <a:solidFill>
                      <a:srgbClr val="FF0066"/>
                    </a:solidFill>
                  </a:rPr>
                  <a:t>, </a:t>
                </a:r>
                <a:r>
                  <a:rPr lang="en-US" sz="2800" b="1" dirty="0">
                    <a:solidFill>
                      <a:srgbClr val="FF0066"/>
                    </a:solidFill>
                    <a:sym typeface="Symbol" pitchFamily="18" charset="2"/>
                  </a:rPr>
                  <a:t></a:t>
                </a:r>
                <a:r>
                  <a:rPr lang="pl-PL" sz="2800" b="1" baseline="-25000" dirty="0">
                    <a:solidFill>
                      <a:srgbClr val="FF0066"/>
                    </a:solidFill>
                  </a:rPr>
                  <a:t>2</a:t>
                </a:r>
                <a:r>
                  <a:rPr lang="pl-PL" sz="2800" b="1" dirty="0">
                    <a:solidFill>
                      <a:srgbClr val="FF0066"/>
                    </a:solidFill>
                  </a:rPr>
                  <a:t>-H, </a:t>
                </a:r>
                <a:r>
                  <a:rPr lang="en-US" sz="2800" b="1" dirty="0">
                    <a:solidFill>
                      <a:srgbClr val="FF0066"/>
                    </a:solidFill>
                    <a:sym typeface="Symbol" pitchFamily="18" charset="2"/>
                  </a:rPr>
                  <a:t></a:t>
                </a:r>
                <a:r>
                  <a:rPr lang="pl-PL" sz="2800" b="1" baseline="-25000" dirty="0">
                    <a:solidFill>
                      <a:srgbClr val="FF0066"/>
                    </a:solidFill>
                  </a:rPr>
                  <a:t>2</a:t>
                </a:r>
                <a:r>
                  <a:rPr lang="pl-PL" sz="2800" b="1" dirty="0">
                    <a:solidFill>
                      <a:srgbClr val="FF0066"/>
                    </a:solidFill>
                  </a:rPr>
                  <a:t>-Cl, , </a:t>
                </a:r>
                <a:r>
                  <a:rPr lang="en-US" sz="2800" b="1" dirty="0">
                    <a:solidFill>
                      <a:srgbClr val="FF0066"/>
                    </a:solidFill>
                    <a:sym typeface="Symbol" pitchFamily="18" charset="2"/>
                  </a:rPr>
                  <a:t></a:t>
                </a:r>
                <a:r>
                  <a:rPr lang="pl-PL" sz="2800" b="1" baseline="-25000" dirty="0">
                    <a:solidFill>
                      <a:srgbClr val="FF0066"/>
                    </a:solidFill>
                  </a:rPr>
                  <a:t>3</a:t>
                </a:r>
                <a:r>
                  <a:rPr lang="pl-PL" sz="2800" b="1" dirty="0">
                    <a:solidFill>
                      <a:srgbClr val="FF0066"/>
                    </a:solidFill>
                  </a:rPr>
                  <a:t>-Cl,  </a:t>
                </a:r>
                <a:r>
                  <a:rPr lang="en-US" sz="2800" b="1" dirty="0">
                    <a:solidFill>
                      <a:srgbClr val="FF0066"/>
                    </a:solidFill>
                    <a:sym typeface="Symbol" pitchFamily="18" charset="2"/>
                  </a:rPr>
                  <a:t></a:t>
                </a:r>
                <a:r>
                  <a:rPr lang="pl-PL" sz="2800" b="1" baseline="-25000" dirty="0">
                    <a:solidFill>
                      <a:srgbClr val="FF0066"/>
                    </a:solidFill>
                  </a:rPr>
                  <a:t>2</a:t>
                </a:r>
                <a:r>
                  <a:rPr lang="pl-PL" sz="2800" b="1" dirty="0">
                    <a:solidFill>
                      <a:srgbClr val="FF0066"/>
                    </a:solidFill>
                  </a:rPr>
                  <a:t>-OR, </a:t>
                </a:r>
                <a:r>
                  <a:rPr lang="en-US" sz="2800" b="1" dirty="0">
                    <a:solidFill>
                      <a:srgbClr val="FF0066"/>
                    </a:solidFill>
                    <a:sym typeface="Symbol" pitchFamily="18" charset="2"/>
                  </a:rPr>
                  <a:t></a:t>
                </a:r>
                <a:r>
                  <a:rPr lang="pl-PL" sz="2800" b="1" baseline="-25000" dirty="0">
                    <a:solidFill>
                      <a:srgbClr val="FF0066"/>
                    </a:solidFill>
                  </a:rPr>
                  <a:t>2</a:t>
                </a:r>
                <a:r>
                  <a:rPr lang="pl-PL" sz="2800" b="1" dirty="0">
                    <a:solidFill>
                      <a:srgbClr val="FF0066"/>
                    </a:solidFill>
                  </a:rPr>
                  <a:t>-PR</a:t>
                </a:r>
                <a:r>
                  <a:rPr lang="pl-PL" sz="2800" b="1" baseline="-25000" dirty="0">
                    <a:solidFill>
                      <a:srgbClr val="FF0066"/>
                    </a:solidFill>
                  </a:rPr>
                  <a:t>2</a:t>
                </a:r>
                <a:r>
                  <a:rPr lang="pl-PL" sz="2800" b="1" dirty="0">
                    <a:solidFill>
                      <a:srgbClr val="FF0066"/>
                    </a:solidFill>
                  </a:rPr>
                  <a:t>, </a:t>
                </a:r>
                <a:r>
                  <a:rPr lang="en-US" sz="2800" b="1" dirty="0">
                    <a:solidFill>
                      <a:srgbClr val="FF0066"/>
                    </a:solidFill>
                    <a:sym typeface="Symbol" pitchFamily="18" charset="2"/>
                  </a:rPr>
                  <a:t></a:t>
                </a:r>
                <a:r>
                  <a:rPr lang="pl-PL" sz="2800" b="1" baseline="-25000" dirty="0">
                    <a:solidFill>
                      <a:srgbClr val="FF0066"/>
                    </a:solidFill>
                  </a:rPr>
                  <a:t>2</a:t>
                </a:r>
                <a:r>
                  <a:rPr lang="pl-PL" sz="2800" b="1" dirty="0">
                    <a:solidFill>
                      <a:srgbClr val="FF0066"/>
                    </a:solidFill>
                  </a:rPr>
                  <a:t>-NR</a:t>
                </a:r>
                <a:r>
                  <a:rPr lang="pl-PL" sz="2800" b="1" baseline="-25000" dirty="0">
                    <a:solidFill>
                      <a:srgbClr val="FF0066"/>
                    </a:solidFill>
                  </a:rPr>
                  <a:t>2</a:t>
                </a:r>
                <a:endParaRPr lang="en-US" sz="2800" b="1" baseline="-25000" dirty="0">
                  <a:solidFill>
                    <a:srgbClr val="FF0066"/>
                  </a:solidFill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42" y="688290"/>
                <a:ext cx="11783961" cy="5488682"/>
              </a:xfrm>
              <a:prstGeom prst="rect">
                <a:avLst/>
              </a:prstGeom>
              <a:blipFill rotWithShape="0">
                <a:blip r:embed="rId3"/>
                <a:stretch>
                  <a:fillRect l="-1035" t="-1111" r="-569" b="-2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1843548" y="165070"/>
            <a:ext cx="10014155" cy="523220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7030A0"/>
                </a:solidFill>
                <a:latin typeface="Times New Roman" charset="0"/>
                <a:ea typeface="Times New Roman" charset="0"/>
                <a:cs typeface="Times New Roman" charset="0"/>
              </a:rPr>
              <a:t>18-electron and 16-electron rules (pictorial MO approach)</a:t>
            </a:r>
            <a:endParaRPr lang="en-IN" sz="2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60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en-US" dirty="0">
                <a:solidFill>
                  <a:srgbClr val="7030A0"/>
                </a:solidFill>
              </a:rPr>
            </a:b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04019" y="544244"/>
            <a:ext cx="11783961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/>
              <a:t>Transition Metals</a:t>
            </a:r>
          </a:p>
          <a:p>
            <a:pPr>
              <a:spcBef>
                <a:spcPct val="50000"/>
              </a:spcBef>
            </a:pPr>
            <a:r>
              <a:rPr lang="en-US" sz="2400" b="1" dirty="0"/>
              <a:t>Total No. of </a:t>
            </a:r>
            <a:r>
              <a:rPr lang="en-US" sz="2400" b="1" dirty="0" err="1"/>
              <a:t>vallence</a:t>
            </a:r>
            <a:r>
              <a:rPr lang="en-US" sz="2400" b="1" dirty="0"/>
              <a:t> e:</a:t>
            </a:r>
            <a:r>
              <a:rPr lang="en-US" sz="3200" b="1" dirty="0"/>
              <a:t>3	4	5	6	7	8	9	10	11	12</a:t>
            </a:r>
          </a:p>
          <a:p>
            <a:pPr>
              <a:spcBef>
                <a:spcPct val="50000"/>
              </a:spcBef>
            </a:pPr>
            <a:r>
              <a:rPr lang="en-US" sz="3200" b="1" dirty="0"/>
              <a:t>3d:			</a:t>
            </a:r>
            <a:r>
              <a:rPr lang="en-US" sz="3200" b="1" dirty="0" err="1"/>
              <a:t>Sc</a:t>
            </a:r>
            <a:r>
              <a:rPr lang="en-US" sz="3200" b="1" dirty="0"/>
              <a:t>	</a:t>
            </a:r>
            <a:r>
              <a:rPr lang="en-US" sz="3200" b="1" dirty="0" err="1"/>
              <a:t>Ti</a:t>
            </a:r>
            <a:r>
              <a:rPr lang="en-US" sz="3200" b="1" dirty="0"/>
              <a:t>	V	Cr	</a:t>
            </a:r>
            <a:r>
              <a:rPr lang="en-US" sz="3200" b="1" dirty="0" err="1"/>
              <a:t>Mn</a:t>
            </a:r>
            <a:r>
              <a:rPr lang="en-US" sz="3200" b="1" dirty="0"/>
              <a:t>	Fe	Co	Ni	Cu	Zn</a:t>
            </a:r>
          </a:p>
          <a:p>
            <a:pPr>
              <a:spcBef>
                <a:spcPct val="50000"/>
              </a:spcBef>
            </a:pPr>
            <a:r>
              <a:rPr lang="en-US" sz="3200" b="1" dirty="0"/>
              <a:t>4d:			Y	</a:t>
            </a:r>
            <a:r>
              <a:rPr lang="en-US" sz="3200" b="1" dirty="0" err="1"/>
              <a:t>Zr</a:t>
            </a:r>
            <a:r>
              <a:rPr lang="en-US" sz="3200" b="1" dirty="0"/>
              <a:t>	</a:t>
            </a:r>
            <a:r>
              <a:rPr lang="en-US" sz="3200" b="1" dirty="0" err="1"/>
              <a:t>Nb</a:t>
            </a:r>
            <a:r>
              <a:rPr lang="en-US" sz="3200" b="1" dirty="0"/>
              <a:t>	Mo	Tc	Ru	Rh	</a:t>
            </a:r>
            <a:r>
              <a:rPr lang="en-US" sz="3200" b="1" dirty="0" err="1"/>
              <a:t>Pd</a:t>
            </a:r>
            <a:r>
              <a:rPr lang="en-US" sz="3200" b="1" dirty="0"/>
              <a:t>	Ag	Cd</a:t>
            </a:r>
          </a:p>
          <a:p>
            <a:pPr>
              <a:spcBef>
                <a:spcPct val="50000"/>
              </a:spcBef>
            </a:pPr>
            <a:r>
              <a:rPr lang="en-US" sz="3200" b="1" dirty="0"/>
              <a:t>5d:					Ta	W	Re	</a:t>
            </a:r>
            <a:r>
              <a:rPr lang="en-US" sz="3200" b="1" dirty="0" err="1"/>
              <a:t>Os</a:t>
            </a:r>
            <a:r>
              <a:rPr lang="en-US" sz="3200" b="1" dirty="0"/>
              <a:t>	</a:t>
            </a:r>
            <a:r>
              <a:rPr lang="en-US" sz="3200" b="1" dirty="0" err="1"/>
              <a:t>Ir</a:t>
            </a:r>
            <a:r>
              <a:rPr lang="en-US" sz="3200" b="1" dirty="0"/>
              <a:t>	Pt	Au	Hg</a:t>
            </a:r>
          </a:p>
          <a:p>
            <a:r>
              <a:rPr lang="en-US" sz="3200" b="1" dirty="0">
                <a:solidFill>
                  <a:srgbClr val="C00000"/>
                </a:solidFill>
              </a:rPr>
              <a:t>18 e rule: 3d TM carbonyl </a:t>
            </a:r>
            <a:r>
              <a:rPr lang="en-US" sz="3200" b="1" dirty="0" err="1">
                <a:solidFill>
                  <a:srgbClr val="C00000"/>
                </a:solidFill>
              </a:rPr>
              <a:t>compleses</a:t>
            </a:r>
            <a:r>
              <a:rPr lang="en-US" sz="3200" b="1" dirty="0">
                <a:solidFill>
                  <a:srgbClr val="C00000"/>
                </a:solidFill>
              </a:rPr>
              <a:t> mostly obey 18 e rule</a:t>
            </a:r>
          </a:p>
          <a:p>
            <a:r>
              <a:rPr lang="en-US" sz="3200" b="1" dirty="0">
                <a:solidFill>
                  <a:srgbClr val="C00000"/>
                </a:solidFill>
              </a:rPr>
              <a:t>16 e rule: d</a:t>
            </a:r>
            <a:r>
              <a:rPr lang="en-US" sz="3200" b="1" baseline="30000" dirty="0">
                <a:solidFill>
                  <a:srgbClr val="C00000"/>
                </a:solidFill>
              </a:rPr>
              <a:t>8</a:t>
            </a:r>
            <a:r>
              <a:rPr lang="en-US" sz="3200" b="1" dirty="0">
                <a:solidFill>
                  <a:srgbClr val="C00000"/>
                </a:solidFill>
              </a:rPr>
              <a:t> square planner complexes of 4d &amp; 5d transition series of group 9, i.e. Rh(I), </a:t>
            </a:r>
            <a:r>
              <a:rPr lang="en-US" sz="3200" b="1" dirty="0" err="1">
                <a:solidFill>
                  <a:srgbClr val="C00000"/>
                </a:solidFill>
              </a:rPr>
              <a:t>Ir</a:t>
            </a:r>
            <a:r>
              <a:rPr lang="en-US" sz="3200" b="1" dirty="0">
                <a:solidFill>
                  <a:srgbClr val="C00000"/>
                </a:solidFill>
              </a:rPr>
              <a:t> (I),  and group 10 , i.e. </a:t>
            </a:r>
            <a:r>
              <a:rPr lang="en-US" sz="3200" b="1" dirty="0" err="1">
                <a:solidFill>
                  <a:srgbClr val="C00000"/>
                </a:solidFill>
              </a:rPr>
              <a:t>Pd</a:t>
            </a:r>
            <a:r>
              <a:rPr lang="en-US" sz="3200" b="1" dirty="0">
                <a:solidFill>
                  <a:srgbClr val="C00000"/>
                </a:solidFill>
              </a:rPr>
              <a:t>(II), Pt (II), &amp; Cu(III)  are 16 e compounds  </a:t>
            </a:r>
          </a:p>
          <a:p>
            <a:pPr>
              <a:spcBef>
                <a:spcPct val="50000"/>
              </a:spcBef>
            </a:pPr>
            <a:r>
              <a:rPr lang="en-US" sz="2400" b="1" dirty="0"/>
              <a:t>Ni (28): 1S</a:t>
            </a:r>
            <a:r>
              <a:rPr lang="en-US" sz="2400" b="1" baseline="30000" dirty="0"/>
              <a:t>2 </a:t>
            </a:r>
            <a:r>
              <a:rPr lang="en-US" sz="2400" b="1" dirty="0"/>
              <a:t>2S</a:t>
            </a:r>
            <a:r>
              <a:rPr lang="en-US" sz="2400" b="1" baseline="30000" dirty="0"/>
              <a:t>2 </a:t>
            </a:r>
            <a:r>
              <a:rPr lang="en-US" sz="2400" b="1" dirty="0"/>
              <a:t>2p</a:t>
            </a:r>
            <a:r>
              <a:rPr lang="en-US" sz="2400" b="1" baseline="30000" dirty="0"/>
              <a:t>6 </a:t>
            </a:r>
            <a:r>
              <a:rPr lang="en-US" sz="2400" b="1" dirty="0"/>
              <a:t>3S</a:t>
            </a:r>
            <a:r>
              <a:rPr lang="en-US" sz="2400" b="1" baseline="30000" dirty="0"/>
              <a:t>2 </a:t>
            </a:r>
            <a:r>
              <a:rPr lang="en-US" sz="2400" b="1" dirty="0"/>
              <a:t>3p</a:t>
            </a:r>
            <a:r>
              <a:rPr lang="en-US" sz="2400" b="1" baseline="30000" dirty="0"/>
              <a:t>6 </a:t>
            </a:r>
            <a:r>
              <a:rPr lang="en-US" sz="2400" b="1" dirty="0"/>
              <a:t>4S</a:t>
            </a:r>
            <a:r>
              <a:rPr lang="en-US" sz="2400" b="1" baseline="30000" dirty="0"/>
              <a:t>2</a:t>
            </a:r>
            <a:r>
              <a:rPr lang="en-US" sz="2400" b="1" dirty="0"/>
              <a:t> 3d</a:t>
            </a:r>
            <a:r>
              <a:rPr lang="en-US" sz="2400" b="1" baseline="30000" dirty="0"/>
              <a:t>8</a:t>
            </a:r>
            <a:r>
              <a:rPr lang="en-US" sz="2400" b="1" dirty="0"/>
              <a:t>: it is better to promote 4S e to 3d, Therefore Ni (0) is d</a:t>
            </a:r>
            <a:r>
              <a:rPr lang="en-US" sz="2400" b="1" baseline="30000" dirty="0"/>
              <a:t>10</a:t>
            </a:r>
            <a:br>
              <a:rPr lang="en-US" sz="2400" b="1" baseline="30000" dirty="0"/>
            </a:br>
            <a:r>
              <a:rPr lang="en-US" sz="2400" b="1" dirty="0"/>
              <a:t>Cu (I), Ag (I), Au (I) &amp; Zn</a:t>
            </a:r>
            <a:r>
              <a:rPr lang="en-US" sz="2400" b="1" baseline="30000" dirty="0"/>
              <a:t>+2</a:t>
            </a:r>
            <a:r>
              <a:rPr lang="en-US" sz="2400" b="1" dirty="0"/>
              <a:t>, Cd</a:t>
            </a:r>
            <a:r>
              <a:rPr lang="en-US" sz="2400" b="1" baseline="30000" dirty="0"/>
              <a:t>+2</a:t>
            </a:r>
            <a:r>
              <a:rPr lang="en-US" sz="2400" b="1" dirty="0"/>
              <a:t>, Hg+</a:t>
            </a:r>
            <a:r>
              <a:rPr lang="en-US" sz="2400" b="1" baseline="30000" dirty="0"/>
              <a:t>2</a:t>
            </a:r>
            <a:r>
              <a:rPr lang="en-US" sz="2400" b="1" dirty="0"/>
              <a:t> is d</a:t>
            </a:r>
            <a:r>
              <a:rPr lang="en-US" sz="2400" b="1" baseline="30000" dirty="0"/>
              <a:t>10</a:t>
            </a:r>
            <a:endParaRPr lang="en-US" sz="2400" b="1" dirty="0"/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3415037" y="103515"/>
            <a:ext cx="5361924" cy="523220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7030A0"/>
                </a:solidFill>
                <a:latin typeface="Times New Roman" charset="0"/>
                <a:ea typeface="Times New Roman" charset="0"/>
                <a:cs typeface="Times New Roman" charset="0"/>
              </a:rPr>
              <a:t>18-electron and </a:t>
            </a:r>
            <a:r>
              <a:rPr lang="en-US" sz="2800" b="1">
                <a:solidFill>
                  <a:srgbClr val="7030A0"/>
                </a:solidFill>
                <a:latin typeface="Times New Roman" charset="0"/>
                <a:ea typeface="Times New Roman" charset="0"/>
                <a:cs typeface="Times New Roman" charset="0"/>
              </a:rPr>
              <a:t>16-electron rules</a:t>
            </a:r>
            <a:endParaRPr lang="en-IN" sz="2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3147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en-US" dirty="0">
                <a:solidFill>
                  <a:srgbClr val="7030A0"/>
                </a:solidFill>
              </a:rPr>
            </a:b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75746" y="1275764"/>
                <a:ext cx="11640508" cy="51398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800" b="1" dirty="0"/>
                  <a:t>V(CO)</a:t>
                </a:r>
                <a:r>
                  <a:rPr lang="en-US" sz="2800" b="1" baseline="-25000" dirty="0"/>
                  <a:t>6 </a:t>
                </a:r>
                <a:r>
                  <a:rPr lang="en-US" sz="2800" b="1" dirty="0"/>
                  <a:t>(17 Valence Electron), Cr(CO)</a:t>
                </a:r>
                <a:r>
                  <a:rPr lang="en-US" sz="2800" b="1" baseline="-25000" dirty="0"/>
                  <a:t>6</a:t>
                </a:r>
                <a:r>
                  <a:rPr lang="en-US" sz="2800" b="1" dirty="0"/>
                  <a:t> (18 VE), </a:t>
                </a:r>
                <a:r>
                  <a:rPr lang="en-US" sz="2800" b="1" dirty="0" err="1">
                    <a:solidFill>
                      <a:srgbClr val="7030A0"/>
                    </a:solidFill>
                  </a:rPr>
                  <a:t>Mn</a:t>
                </a:r>
                <a:r>
                  <a:rPr lang="en-US" sz="2800" b="1" dirty="0">
                    <a:solidFill>
                      <a:srgbClr val="7030A0"/>
                    </a:solidFill>
                  </a:rPr>
                  <a:t>(CO)</a:t>
                </a:r>
                <a:r>
                  <a:rPr lang="en-US" sz="2800" b="1" baseline="-25000" dirty="0">
                    <a:solidFill>
                      <a:srgbClr val="7030A0"/>
                    </a:solidFill>
                  </a:rPr>
                  <a:t>5</a:t>
                </a:r>
                <a:r>
                  <a:rPr lang="en-US" sz="2800" b="1" dirty="0">
                    <a:solidFill>
                      <a:srgbClr val="7030A0"/>
                    </a:solidFill>
                  </a:rPr>
                  <a:t> (17 e)</a:t>
                </a:r>
                <a:r>
                  <a:rPr lang="en-US" sz="2800" b="1" baseline="-25000" dirty="0"/>
                  <a:t>,</a:t>
                </a:r>
                <a:r>
                  <a:rPr lang="en-US" sz="2800" b="1" dirty="0"/>
                  <a:t> Fe(CO)</a:t>
                </a:r>
                <a:r>
                  <a:rPr lang="en-US" sz="2800" b="1" baseline="-25000" dirty="0"/>
                  <a:t>5 </a:t>
                </a:r>
                <a:r>
                  <a:rPr lang="en-US" sz="2800" b="1" dirty="0"/>
                  <a:t>(18e), </a:t>
                </a:r>
                <a:r>
                  <a:rPr lang="en-US" sz="2800" b="1" dirty="0">
                    <a:solidFill>
                      <a:srgbClr val="7030A0"/>
                    </a:solidFill>
                  </a:rPr>
                  <a:t>Co(CO)</a:t>
                </a:r>
                <a:r>
                  <a:rPr lang="en-US" sz="2800" b="1" baseline="-25000" dirty="0">
                    <a:solidFill>
                      <a:srgbClr val="7030A0"/>
                    </a:solidFill>
                  </a:rPr>
                  <a:t>4</a:t>
                </a:r>
                <a:r>
                  <a:rPr lang="en-US" sz="2800" b="1" dirty="0">
                    <a:solidFill>
                      <a:srgbClr val="7030A0"/>
                    </a:solidFill>
                  </a:rPr>
                  <a:t> (17 e)</a:t>
                </a:r>
                <a:r>
                  <a:rPr lang="en-US" sz="2800" b="1" dirty="0"/>
                  <a:t>, Ni(CO)</a:t>
                </a:r>
                <a:r>
                  <a:rPr lang="en-US" sz="2800" b="1" baseline="-25000" dirty="0"/>
                  <a:t>4 </a:t>
                </a:r>
                <a:r>
                  <a:rPr lang="en-US" sz="2800" b="1" dirty="0"/>
                  <a:t>(18e)</a:t>
                </a:r>
              </a:p>
              <a:p>
                <a:pPr>
                  <a:spcBef>
                    <a:spcPct val="50000"/>
                  </a:spcBef>
                </a:pPr>
                <a:r>
                  <a:rPr lang="en-US" sz="3200" b="1" dirty="0">
                    <a:solidFill>
                      <a:srgbClr val="C00000"/>
                    </a:solidFill>
                  </a:rPr>
                  <a:t>Mononuclear carbonyls with even atomic number obey 18 e rule</a:t>
                </a:r>
              </a:p>
              <a:p>
                <a:pPr>
                  <a:spcBef>
                    <a:spcPct val="50000"/>
                  </a:spcBef>
                </a:pPr>
                <a:r>
                  <a:rPr lang="en-US" sz="3200" b="1" dirty="0">
                    <a:solidFill>
                      <a:srgbClr val="C00000"/>
                    </a:solidFill>
                  </a:rPr>
                  <a:t>Mononuclear carbonyls with odd atomic number do not obey 18 e </a:t>
                </a:r>
                <a:r>
                  <a:rPr lang="en-US" sz="3200" b="1" dirty="0"/>
                  <a:t>rule. </a:t>
                </a:r>
                <a:r>
                  <a:rPr lang="en-US" sz="3200" b="1" dirty="0" err="1">
                    <a:solidFill>
                      <a:srgbClr val="7030A0"/>
                    </a:solidFill>
                  </a:rPr>
                  <a:t>Mn</a:t>
                </a:r>
                <a:r>
                  <a:rPr lang="en-US" sz="3200" b="1" dirty="0">
                    <a:solidFill>
                      <a:srgbClr val="7030A0"/>
                    </a:solidFill>
                  </a:rPr>
                  <a:t>(CO)</a:t>
                </a:r>
                <a:r>
                  <a:rPr lang="en-US" sz="3200" b="1" baseline="-25000" dirty="0">
                    <a:solidFill>
                      <a:srgbClr val="7030A0"/>
                    </a:solidFill>
                  </a:rPr>
                  <a:t>5</a:t>
                </a:r>
                <a:r>
                  <a:rPr lang="en-US" sz="3200" b="1" dirty="0">
                    <a:solidFill>
                      <a:srgbClr val="7030A0"/>
                    </a:solidFill>
                  </a:rPr>
                  <a:t> (17 e)</a:t>
                </a:r>
                <a:r>
                  <a:rPr lang="en-US" sz="3200" b="1" baseline="-25000" dirty="0"/>
                  <a:t>,</a:t>
                </a:r>
                <a:r>
                  <a:rPr lang="en-US" sz="3200" b="1" dirty="0"/>
                  <a:t>&amp;</a:t>
                </a:r>
                <a:r>
                  <a:rPr lang="en-US" sz="3200" b="1" dirty="0">
                    <a:solidFill>
                      <a:srgbClr val="7030A0"/>
                    </a:solidFill>
                  </a:rPr>
                  <a:t>Co(CO)</a:t>
                </a:r>
                <a:r>
                  <a:rPr lang="en-US" sz="3200" b="1" baseline="-25000" dirty="0">
                    <a:solidFill>
                      <a:srgbClr val="7030A0"/>
                    </a:solidFill>
                  </a:rPr>
                  <a:t>4</a:t>
                </a:r>
                <a:r>
                  <a:rPr lang="en-US" sz="3200" b="1" dirty="0">
                    <a:solidFill>
                      <a:srgbClr val="7030A0"/>
                    </a:solidFill>
                  </a:rPr>
                  <a:t>(17 e)</a:t>
                </a:r>
                <a:r>
                  <a:rPr lang="en-US" sz="3200" b="1" dirty="0"/>
                  <a:t> are hypothetical carbonyls </a:t>
                </a:r>
              </a:p>
              <a:p>
                <a:pPr>
                  <a:spcBef>
                    <a:spcPct val="50000"/>
                  </a:spcBef>
                </a:pPr>
                <a:r>
                  <a:rPr lang="en-US" sz="3200" b="1" dirty="0"/>
                  <a:t>V (23), Cr (24), </a:t>
                </a:r>
                <a:r>
                  <a:rPr lang="en-US" sz="3200" b="1" dirty="0" err="1"/>
                  <a:t>Mn</a:t>
                </a:r>
                <a:r>
                  <a:rPr lang="en-US" sz="3200" b="1" dirty="0"/>
                  <a:t>(25), Fe (26), Co (27), Ni (28) </a:t>
                </a:r>
              </a:p>
              <a:p>
                <a:pPr>
                  <a:spcBef>
                    <a:spcPct val="50000"/>
                  </a:spcBef>
                </a:pPr>
                <a:r>
                  <a:rPr lang="en-US" sz="3200" b="1" dirty="0">
                    <a:solidFill>
                      <a:schemeClr val="tx1"/>
                    </a:solidFill>
                  </a:rPr>
                  <a:t>2 </a:t>
                </a:r>
                <a:r>
                  <a:rPr lang="en-US" sz="3200" b="1" dirty="0" err="1">
                    <a:solidFill>
                      <a:schemeClr val="tx1"/>
                    </a:solidFill>
                  </a:rPr>
                  <a:t>Mn</a:t>
                </a:r>
                <a:r>
                  <a:rPr lang="en-US" sz="3200" b="1" dirty="0">
                    <a:solidFill>
                      <a:schemeClr val="tx1"/>
                    </a:solidFill>
                  </a:rPr>
                  <a:t>(CO)</a:t>
                </a:r>
                <a:r>
                  <a:rPr lang="en-US" sz="3200" b="1" baseline="-25000" dirty="0">
                    <a:solidFill>
                      <a:schemeClr val="tx1"/>
                    </a:solidFill>
                  </a:rPr>
                  <a:t>5 </a:t>
                </a:r>
                <a14:m>
                  <m:oMath xmlns:m="http://schemas.openxmlformats.org/officeDocument/2006/math">
                    <m:r>
                      <a:rPr lang="is-IS" sz="3200" b="1" i="1" smtClean="0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→</m:t>
                    </m:r>
                    <m:r>
                      <a:rPr lang="en-US" sz="3200" b="1" i="1" smtClean="0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</m:oMath>
                </a14:m>
                <a:r>
                  <a:rPr lang="en-US" sz="3200" b="1" dirty="0">
                    <a:solidFill>
                      <a:schemeClr val="tx1"/>
                    </a:solidFill>
                  </a:rPr>
                  <a:t>(CO)</a:t>
                </a:r>
                <a:r>
                  <a:rPr lang="en-US" sz="3200" b="1" baseline="-25000" dirty="0">
                    <a:solidFill>
                      <a:schemeClr val="tx1"/>
                    </a:solidFill>
                  </a:rPr>
                  <a:t>5</a:t>
                </a:r>
                <a:r>
                  <a:rPr lang="en-US" sz="3200" b="1" dirty="0">
                    <a:solidFill>
                      <a:schemeClr val="tx1"/>
                    </a:solidFill>
                  </a:rPr>
                  <a:t>Mn-Mn(CO)</a:t>
                </a:r>
                <a:r>
                  <a:rPr lang="en-US" sz="3200" b="1" baseline="-25000" dirty="0">
                    <a:solidFill>
                      <a:schemeClr val="tx1"/>
                    </a:solidFill>
                  </a:rPr>
                  <a:t>5</a:t>
                </a:r>
              </a:p>
              <a:p>
                <a:pPr>
                  <a:spcBef>
                    <a:spcPct val="50000"/>
                  </a:spcBef>
                </a:pPr>
                <a:r>
                  <a:rPr lang="en-US" sz="3200" b="1" dirty="0" err="1"/>
                  <a:t>HMn</a:t>
                </a:r>
                <a:r>
                  <a:rPr lang="en-US" sz="3200" b="1" dirty="0"/>
                  <a:t>(CO)</a:t>
                </a:r>
                <a:r>
                  <a:rPr lang="en-US" sz="3200" b="1" baseline="-25000" dirty="0"/>
                  <a:t>5</a:t>
                </a:r>
                <a:r>
                  <a:rPr lang="en-US" sz="3200" b="1" dirty="0"/>
                  <a:t>, </a:t>
                </a:r>
                <a:r>
                  <a:rPr lang="en-US" sz="3200" b="1" dirty="0" err="1"/>
                  <a:t>ClMn</a:t>
                </a:r>
                <a:r>
                  <a:rPr lang="en-US" sz="3200" b="1" dirty="0"/>
                  <a:t>(CO)</a:t>
                </a:r>
                <a:r>
                  <a:rPr lang="en-US" sz="3200" b="1" baseline="-25000" dirty="0"/>
                  <a:t>5, </a:t>
                </a:r>
                <a:r>
                  <a:rPr lang="en-US" sz="3200" b="1" dirty="0"/>
                  <a:t>CH</a:t>
                </a:r>
                <a:r>
                  <a:rPr lang="en-US" sz="3200" b="1" baseline="-25000" dirty="0"/>
                  <a:t>3</a:t>
                </a:r>
                <a:r>
                  <a:rPr lang="en-US" sz="3200" b="1" dirty="0"/>
                  <a:t>Mn(CO)</a:t>
                </a:r>
                <a:r>
                  <a:rPr lang="en-US" sz="3200" b="1" baseline="-25000" dirty="0"/>
                  <a:t>5</a:t>
                </a:r>
                <a:endParaRPr lang="en-US" sz="32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746" y="1275764"/>
                <a:ext cx="11640508" cy="5139869"/>
              </a:xfrm>
              <a:prstGeom prst="rect">
                <a:avLst/>
              </a:prstGeom>
              <a:blipFill rotWithShape="0">
                <a:blip r:embed="rId2"/>
                <a:stretch>
                  <a:fillRect l="-1309" t="-1068" b="-29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3270013" y="165070"/>
            <a:ext cx="5307060" cy="523220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7030A0"/>
                </a:solidFill>
                <a:latin typeface="Times New Roman" charset="0"/>
                <a:ea typeface="Times New Roman" charset="0"/>
                <a:cs typeface="Times New Roman" charset="0"/>
              </a:rPr>
              <a:t>18-electron and 16-electron rules</a:t>
            </a:r>
            <a:endParaRPr lang="en-IN" sz="2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1163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019" y="1165123"/>
            <a:ext cx="11520949" cy="6474542"/>
          </a:xfrm>
        </p:spPr>
        <p:txBody>
          <a:bodyPr>
            <a:normAutofit/>
          </a:bodyPr>
          <a:lstStyle/>
          <a:p>
            <a:pPr algn="ctr"/>
            <a:br>
              <a:rPr lang="en-US" dirty="0">
                <a:solidFill>
                  <a:srgbClr val="7030A0"/>
                </a:solidFill>
              </a:rPr>
            </a:b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04019" y="479255"/>
            <a:ext cx="11783961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Arial" charset="0"/>
              <a:buChar char="•"/>
            </a:pPr>
            <a:r>
              <a:rPr lang="en-US" sz="2000" b="1" dirty="0">
                <a:solidFill>
                  <a:srgbClr val="7030A0"/>
                </a:solidFill>
              </a:rPr>
              <a:t>A branch of </a:t>
            </a:r>
            <a:r>
              <a:rPr lang="en-US" sz="2000" b="1" dirty="0">
                <a:solidFill>
                  <a:srgbClr val="C00000"/>
                </a:solidFill>
              </a:rPr>
              <a:t>coordination chemistry </a:t>
            </a:r>
            <a:r>
              <a:rPr lang="en-US" sz="2000" b="1" dirty="0">
                <a:solidFill>
                  <a:srgbClr val="7030A0"/>
                </a:solidFill>
              </a:rPr>
              <a:t>where the complex has one or more  </a:t>
            </a:r>
            <a:r>
              <a:rPr lang="en-US" sz="2000" b="1" dirty="0">
                <a:solidFill>
                  <a:srgbClr val="C00000"/>
                </a:solidFill>
              </a:rPr>
              <a:t>direct metal-carbon bonds</a:t>
            </a:r>
          </a:p>
          <a:p>
            <a:pPr marL="285750" indent="-285750">
              <a:spcBef>
                <a:spcPct val="50000"/>
              </a:spcBef>
              <a:buFont typeface="Arial" charset="0"/>
              <a:buChar char="•"/>
            </a:pPr>
            <a:r>
              <a:rPr lang="en-US" sz="2000" b="1" dirty="0">
                <a:solidFill>
                  <a:srgbClr val="C00000"/>
                </a:solidFill>
              </a:rPr>
              <a:t>C</a:t>
            </a:r>
            <a:r>
              <a:rPr lang="en-US" sz="2000" b="1" dirty="0">
                <a:solidFill>
                  <a:srgbClr val="FF0066"/>
                </a:solidFill>
              </a:rPr>
              <a:t> </a:t>
            </a:r>
            <a:r>
              <a:rPr lang="en-US" sz="2000" b="1" dirty="0">
                <a:solidFill>
                  <a:srgbClr val="7030A0"/>
                </a:solidFill>
              </a:rPr>
              <a:t>is</a:t>
            </a:r>
            <a:r>
              <a:rPr lang="en-US" sz="2000" b="1" dirty="0">
                <a:solidFill>
                  <a:srgbClr val="FF0066"/>
                </a:solidFill>
              </a:rPr>
              <a:t> </a:t>
            </a:r>
            <a:r>
              <a:rPr lang="en-US" sz="2000" b="1" dirty="0">
                <a:solidFill>
                  <a:srgbClr val="7030A0"/>
                </a:solidFill>
              </a:rPr>
              <a:t>carbon atoms of an organic group or molecule</a:t>
            </a:r>
          </a:p>
          <a:p>
            <a:pPr marL="285750" indent="-285750">
              <a:spcBef>
                <a:spcPct val="50000"/>
              </a:spcBef>
              <a:buFont typeface="Arial" charset="0"/>
              <a:buChar char="•"/>
            </a:pPr>
            <a:r>
              <a:rPr lang="en-US" sz="2000" b="1" dirty="0">
                <a:solidFill>
                  <a:srgbClr val="C00000"/>
                </a:solidFill>
              </a:rPr>
              <a:t>M </a:t>
            </a:r>
            <a:r>
              <a:rPr lang="en-US" sz="2000" b="1" dirty="0">
                <a:solidFill>
                  <a:srgbClr val="7030A0"/>
                </a:solidFill>
              </a:rPr>
              <a:t>is metal atom or ion of main group, transition, lanthanide, or actinide</a:t>
            </a:r>
          </a:p>
          <a:p>
            <a:pPr marL="285750" indent="-285750">
              <a:spcBef>
                <a:spcPct val="50000"/>
              </a:spcBef>
              <a:buFont typeface="Arial" charset="0"/>
              <a:buChar char="•"/>
            </a:pPr>
            <a:r>
              <a:rPr lang="en-US" sz="2000" b="1" dirty="0"/>
              <a:t>The </a:t>
            </a:r>
            <a:r>
              <a:rPr lang="en-US" sz="2400" b="1" dirty="0">
                <a:solidFill>
                  <a:srgbClr val="C00000"/>
                </a:solidFill>
              </a:rPr>
              <a:t>M-C</a:t>
            </a:r>
            <a:r>
              <a:rPr lang="en-US" sz="2000" b="1" dirty="0"/>
              <a:t> bond is </a:t>
            </a:r>
            <a:r>
              <a:rPr lang="en-US" sz="2000" b="1" dirty="0">
                <a:solidFill>
                  <a:srgbClr val="7030A0"/>
                </a:solidFill>
              </a:rPr>
              <a:t>ionic or covalent, localized or delocalized</a:t>
            </a:r>
          </a:p>
          <a:p>
            <a:pPr marL="285750" indent="-285750">
              <a:spcBef>
                <a:spcPct val="50000"/>
              </a:spcBef>
              <a:buFont typeface="Arial" charset="0"/>
              <a:buChar char="•"/>
            </a:pPr>
            <a:r>
              <a:rPr lang="en-US" sz="2000" b="1" dirty="0"/>
              <a:t>C always more electronegative compared to M </a:t>
            </a:r>
          </a:p>
          <a:p>
            <a:pPr marL="285750" indent="-285750">
              <a:spcBef>
                <a:spcPct val="50000"/>
              </a:spcBef>
              <a:buFont typeface="Arial" charset="0"/>
              <a:buChar char="•"/>
            </a:pPr>
            <a:r>
              <a:rPr lang="en-US" sz="2000" b="1" dirty="0" err="1"/>
              <a:t>Defination</a:t>
            </a:r>
            <a:r>
              <a:rPr lang="en-US" sz="2000" b="1" dirty="0"/>
              <a:t>: The leading journals of the field define an "organometallic" compound  as one in which there is a </a:t>
            </a:r>
            <a:r>
              <a:rPr lang="en-US" sz="2000" b="1" dirty="0">
                <a:solidFill>
                  <a:srgbClr val="FF0000"/>
                </a:solidFill>
              </a:rPr>
              <a:t>direct</a:t>
            </a:r>
            <a:r>
              <a:rPr lang="en-US" sz="2000" b="1" dirty="0"/>
              <a:t> </a:t>
            </a:r>
            <a:r>
              <a:rPr lang="en-US" sz="2000" b="1" dirty="0">
                <a:solidFill>
                  <a:srgbClr val="FF0066"/>
                </a:solidFill>
              </a:rPr>
              <a:t>bonding interaction (ionic or covalent, localized or delocalized) between one or more </a:t>
            </a:r>
            <a:r>
              <a:rPr lang="en-US" sz="2000" b="1" dirty="0">
                <a:solidFill>
                  <a:srgbClr val="7030A0"/>
                </a:solidFill>
              </a:rPr>
              <a:t>carbon atoms of an organic group or molecule</a:t>
            </a:r>
            <a:r>
              <a:rPr lang="en-US" sz="2000" b="1" dirty="0">
                <a:solidFill>
                  <a:srgbClr val="FF0066"/>
                </a:solidFill>
              </a:rPr>
              <a:t> and a main group, transition, lanthanide, or actinide </a:t>
            </a:r>
            <a:r>
              <a:rPr lang="en-US" sz="2000" b="1" dirty="0">
                <a:solidFill>
                  <a:srgbClr val="7030A0"/>
                </a:solidFill>
              </a:rPr>
              <a:t>metal atom (or atoms). </a:t>
            </a:r>
          </a:p>
          <a:p>
            <a:pPr marL="342900" indent="-342900">
              <a:spcBef>
                <a:spcPct val="50000"/>
              </a:spcBef>
              <a:buFont typeface="Arial" charset="0"/>
              <a:buChar char="•"/>
            </a:pPr>
            <a:r>
              <a:rPr lang="en-US" sz="2000" b="1" dirty="0"/>
              <a:t>According to this definition, metal carbides (M=C), </a:t>
            </a:r>
            <a:r>
              <a:rPr lang="en-US" sz="2000" b="1" dirty="0">
                <a:solidFill>
                  <a:srgbClr val="C00000"/>
                </a:solidFill>
              </a:rPr>
              <a:t>metal carbonyls (M-CO), cyanide complex (M-CN) </a:t>
            </a:r>
            <a:r>
              <a:rPr lang="en-US" sz="2000" b="1" dirty="0"/>
              <a:t>should not be </a:t>
            </a:r>
            <a:r>
              <a:rPr lang="en-US" sz="2000" b="1" dirty="0" err="1"/>
              <a:t>orgsanometallic</a:t>
            </a:r>
            <a:r>
              <a:rPr lang="en-US" sz="2000" b="1" dirty="0"/>
              <a:t> compound, since here C are from inorganic </a:t>
            </a:r>
            <a:r>
              <a:rPr lang="en-US" sz="2000" b="1" dirty="0" err="1"/>
              <a:t>moity</a:t>
            </a:r>
            <a:r>
              <a:rPr lang="en-US" sz="2000" b="1" dirty="0"/>
              <a:t>, CO and CN</a:t>
            </a:r>
            <a:r>
              <a:rPr lang="en-US" sz="2000" b="1" baseline="30000" dirty="0"/>
              <a:t>-</a:t>
            </a:r>
            <a:r>
              <a:rPr lang="en-US" sz="2000" b="1" dirty="0"/>
              <a:t>. </a:t>
            </a:r>
          </a:p>
          <a:p>
            <a:pPr>
              <a:spcBef>
                <a:spcPct val="50000"/>
              </a:spcBef>
            </a:pPr>
            <a:r>
              <a:rPr lang="en-US" sz="2000" b="1" dirty="0"/>
              <a:t>     </a:t>
            </a:r>
            <a:r>
              <a:rPr lang="en-US" sz="2000" b="1" dirty="0">
                <a:solidFill>
                  <a:srgbClr val="C00000"/>
                </a:solidFill>
              </a:rPr>
              <a:t>But in broad </a:t>
            </a:r>
            <a:r>
              <a:rPr lang="en-US" sz="2000" b="1" dirty="0" err="1">
                <a:solidFill>
                  <a:srgbClr val="C00000"/>
                </a:solidFill>
              </a:rPr>
              <a:t>sence</a:t>
            </a:r>
            <a:r>
              <a:rPr lang="en-US" sz="2000" b="1" dirty="0">
                <a:solidFill>
                  <a:srgbClr val="C00000"/>
                </a:solidFill>
              </a:rPr>
              <a:t> M-CO &amp; M-CN complexes are consider as a part of organometallic compound</a:t>
            </a:r>
            <a:r>
              <a:rPr lang="en-US" sz="2000" b="1" dirty="0"/>
              <a:t>.</a:t>
            </a:r>
          </a:p>
          <a:p>
            <a:pPr marL="342900" indent="-342900">
              <a:spcBef>
                <a:spcPct val="50000"/>
              </a:spcBef>
              <a:buFont typeface="Arial" charset="0"/>
              <a:buChar char="•"/>
            </a:pPr>
            <a:r>
              <a:rPr lang="en-US" sz="2000" b="1" dirty="0"/>
              <a:t>In a broad sense, organic derivatives of the metalloids &amp; non metals  such as </a:t>
            </a:r>
            <a:r>
              <a:rPr lang="en-US" sz="2000" b="1" dirty="0">
                <a:solidFill>
                  <a:srgbClr val="FF0066"/>
                </a:solidFill>
              </a:rPr>
              <a:t>boron, silicon, arsenic, tellurium </a:t>
            </a:r>
            <a:r>
              <a:rPr lang="en-US" sz="2000" b="1" dirty="0"/>
              <a:t> also are included in this definition. Thus </a:t>
            </a:r>
            <a:r>
              <a:rPr lang="en-US" sz="2000" b="1" dirty="0" err="1">
                <a:solidFill>
                  <a:srgbClr val="FF0000"/>
                </a:solidFill>
              </a:rPr>
              <a:t>organoborons</a:t>
            </a:r>
            <a:r>
              <a:rPr lang="en-US" sz="2000" b="1" dirty="0">
                <a:solidFill>
                  <a:srgbClr val="FF0000"/>
                </a:solidFill>
              </a:rPr>
              <a:t>, </a:t>
            </a:r>
            <a:r>
              <a:rPr lang="en-US" sz="2000" b="1" dirty="0" err="1">
                <a:solidFill>
                  <a:srgbClr val="FF0000"/>
                </a:solidFill>
              </a:rPr>
              <a:t>organosilicons</a:t>
            </a:r>
            <a:r>
              <a:rPr lang="en-US" sz="2000" b="1" dirty="0"/>
              <a:t> </a:t>
            </a:r>
            <a:r>
              <a:rPr lang="en-US" sz="2000" b="1" dirty="0" err="1"/>
              <a:t>etc</a:t>
            </a:r>
            <a:r>
              <a:rPr lang="en-US" sz="2000" b="1" dirty="0"/>
              <a:t> constitute an important fragment of organometallics</a:t>
            </a:r>
          </a:p>
          <a:p>
            <a:pPr marL="342900" indent="-342900">
              <a:spcBef>
                <a:spcPct val="50000"/>
              </a:spcBef>
              <a:buFont typeface="Arial" charset="0"/>
              <a:buChar char="•"/>
            </a:pPr>
            <a:r>
              <a:rPr lang="en-US" sz="2000" b="1" dirty="0"/>
              <a:t>[</a:t>
            </a:r>
            <a:r>
              <a:rPr lang="en-US" sz="2000" b="1" dirty="0" err="1"/>
              <a:t>Ti</a:t>
            </a:r>
            <a:r>
              <a:rPr lang="en-US" sz="2000" b="1" dirty="0"/>
              <a:t>(OR)</a:t>
            </a:r>
            <a:r>
              <a:rPr lang="en-US" sz="2000" b="1" baseline="-25000" dirty="0"/>
              <a:t>4</a:t>
            </a:r>
            <a:r>
              <a:rPr lang="en-US" sz="2000" b="1" dirty="0"/>
              <a:t>], or [Co(</a:t>
            </a:r>
            <a:r>
              <a:rPr lang="en-US" sz="2000" b="1" dirty="0" err="1"/>
              <a:t>acac</a:t>
            </a:r>
            <a:r>
              <a:rPr lang="en-US" sz="2000" b="1" dirty="0"/>
              <a:t>)</a:t>
            </a:r>
            <a:r>
              <a:rPr lang="en-US" sz="2000" b="1" baseline="-25000" dirty="0"/>
              <a:t>3</a:t>
            </a:r>
            <a:r>
              <a:rPr lang="en-US" sz="2000" b="1" dirty="0"/>
              <a:t>] are not organometallic compound, since there is no direct M-C bond.</a:t>
            </a: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3226208" y="0"/>
            <a:ext cx="5739581" cy="461665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/>
              <a:t>What are </a:t>
            </a:r>
            <a:r>
              <a:rPr lang="en-US" sz="2400" b="1" dirty="0">
                <a:solidFill>
                  <a:srgbClr val="FF0066"/>
                </a:solidFill>
              </a:rPr>
              <a:t>organometallic </a:t>
            </a:r>
            <a:r>
              <a:rPr lang="en-US" sz="2400" b="1" dirty="0"/>
              <a:t>compounds?</a:t>
            </a:r>
            <a:endParaRPr lang="en-IN" sz="2400" b="1" dirty="0"/>
          </a:p>
        </p:txBody>
      </p:sp>
      <p:pic>
        <p:nvPicPr>
          <p:cNvPr id="6" name="Picture 6" descr="http://www.biologie.uni-hamburg.de/b-online/library/newton/Chy251_253/Lectures/Organometallic_Reagents/Graphic_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33104" y="987552"/>
            <a:ext cx="2348485" cy="18077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02453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4"/>
          <p:cNvSpPr txBox="1">
            <a:spLocks noChangeArrowheads="1"/>
          </p:cNvSpPr>
          <p:nvPr/>
        </p:nvSpPr>
        <p:spPr bwMode="auto">
          <a:xfrm>
            <a:off x="1828800" y="0"/>
            <a:ext cx="8686800" cy="6647974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i="1" dirty="0">
                <a:solidFill>
                  <a:srgbClr val="FF0066"/>
                </a:solidFill>
              </a:rPr>
              <a:t>Easy way to remember </a:t>
            </a:r>
            <a:r>
              <a:rPr lang="en-US" sz="1600" b="1" i="1" dirty="0" err="1">
                <a:solidFill>
                  <a:srgbClr val="FF0066"/>
                </a:solidFill>
              </a:rPr>
              <a:t>ligand</a:t>
            </a:r>
            <a:r>
              <a:rPr lang="en-US" sz="1600" b="1" i="1" dirty="0">
                <a:solidFill>
                  <a:srgbClr val="FF0066"/>
                </a:solidFill>
              </a:rPr>
              <a:t> electron contribution for </a:t>
            </a:r>
            <a:r>
              <a:rPr lang="en-US" sz="2400" b="1" i="1" dirty="0">
                <a:solidFill>
                  <a:srgbClr val="0070C0"/>
                </a:solidFill>
              </a:rPr>
              <a:t>neutral atom counting </a:t>
            </a:r>
            <a:r>
              <a:rPr lang="en-US" sz="1600" b="1" i="1" dirty="0">
                <a:solidFill>
                  <a:srgbClr val="FF0066"/>
                </a:solidFill>
              </a:rPr>
              <a:t>method</a:t>
            </a:r>
          </a:p>
          <a:p>
            <a:r>
              <a:rPr lang="en-US" sz="1200" i="1" dirty="0"/>
              <a:t>						</a:t>
            </a:r>
            <a:r>
              <a:rPr lang="en-US" sz="1200" b="1" i="1" dirty="0"/>
              <a:t>								Electron contribution</a:t>
            </a:r>
            <a:endParaRPr lang="en-US" sz="1200" b="1" dirty="0"/>
          </a:p>
          <a:p>
            <a:r>
              <a:rPr lang="en-US" b="1" dirty="0"/>
              <a:t>Neutral terminal :  	</a:t>
            </a:r>
            <a:r>
              <a:rPr lang="en-US" b="1" dirty="0">
                <a:solidFill>
                  <a:srgbClr val="990033"/>
                </a:solidFill>
              </a:rPr>
              <a:t>CO, PR</a:t>
            </a:r>
            <a:r>
              <a:rPr lang="en-US" b="1" baseline="-25000" dirty="0">
                <a:solidFill>
                  <a:srgbClr val="990033"/>
                </a:solidFill>
              </a:rPr>
              <a:t>3</a:t>
            </a:r>
            <a:r>
              <a:rPr lang="en-US" b="1" dirty="0">
                <a:solidFill>
                  <a:srgbClr val="990033"/>
                </a:solidFill>
              </a:rPr>
              <a:t>, NR</a:t>
            </a:r>
            <a:r>
              <a:rPr lang="en-US" b="1" baseline="-25000" dirty="0">
                <a:solidFill>
                  <a:srgbClr val="990033"/>
                </a:solidFill>
              </a:rPr>
              <a:t>3</a:t>
            </a:r>
            <a:r>
              <a:rPr lang="en-US" b="1" dirty="0"/>
              <a:t>			</a:t>
            </a:r>
            <a:r>
              <a:rPr lang="en-US" b="1" dirty="0">
                <a:solidFill>
                  <a:srgbClr val="990033"/>
                </a:solidFill>
              </a:rPr>
              <a:t>2</a:t>
            </a:r>
            <a:r>
              <a:rPr lang="en-US" b="1" dirty="0"/>
              <a:t> electrons</a:t>
            </a:r>
            <a:endParaRPr lang="pt-BR" b="1" dirty="0"/>
          </a:p>
          <a:p>
            <a:r>
              <a:rPr lang="pt-BR" b="1" dirty="0"/>
              <a:t>Anionic terminal : 	</a:t>
            </a:r>
            <a:r>
              <a:rPr lang="pt-BR" b="1" dirty="0">
                <a:solidFill>
                  <a:srgbClr val="000099"/>
                </a:solidFill>
              </a:rPr>
              <a:t>X-, H-, R-, Ar-, R</a:t>
            </a:r>
            <a:r>
              <a:rPr lang="pt-BR" b="1" baseline="-25000" dirty="0">
                <a:solidFill>
                  <a:srgbClr val="000099"/>
                </a:solidFill>
              </a:rPr>
              <a:t>2</a:t>
            </a:r>
            <a:r>
              <a:rPr lang="pt-BR" b="1" dirty="0">
                <a:solidFill>
                  <a:srgbClr val="000099"/>
                </a:solidFill>
              </a:rPr>
              <a:t>N-, R</a:t>
            </a:r>
            <a:r>
              <a:rPr lang="pt-BR" b="1" baseline="-25000" dirty="0">
                <a:solidFill>
                  <a:srgbClr val="000099"/>
                </a:solidFill>
              </a:rPr>
              <a:t>2</a:t>
            </a:r>
            <a:r>
              <a:rPr lang="pt-BR" b="1" dirty="0">
                <a:solidFill>
                  <a:srgbClr val="000099"/>
                </a:solidFill>
              </a:rPr>
              <a:t>P-, RO-</a:t>
            </a:r>
            <a:r>
              <a:rPr lang="pt-BR" b="1" dirty="0"/>
              <a:t>		</a:t>
            </a:r>
            <a:r>
              <a:rPr lang="pt-BR" b="1" dirty="0">
                <a:solidFill>
                  <a:srgbClr val="000099"/>
                </a:solidFill>
              </a:rPr>
              <a:t>1</a:t>
            </a:r>
            <a:r>
              <a:rPr lang="pt-BR" b="1" dirty="0"/>
              <a:t> electron</a:t>
            </a:r>
          </a:p>
          <a:p>
            <a:r>
              <a:rPr lang="pt-BR" b="1" dirty="0"/>
              <a:t>Hapto ligands 	: </a:t>
            </a:r>
            <a:r>
              <a:rPr lang="en-US" b="1" dirty="0">
                <a:solidFill>
                  <a:srgbClr val="0066FF"/>
                </a:solidFill>
                <a:sym typeface="Symbol" pitchFamily="18" charset="2"/>
              </a:rPr>
              <a:t></a:t>
            </a:r>
            <a:r>
              <a:rPr lang="pt-BR" b="1" baseline="30000" dirty="0">
                <a:solidFill>
                  <a:srgbClr val="0066FF"/>
                </a:solidFill>
              </a:rPr>
              <a:t>2</a:t>
            </a:r>
            <a:r>
              <a:rPr lang="pt-BR" b="1" dirty="0">
                <a:solidFill>
                  <a:srgbClr val="0066FF"/>
                </a:solidFill>
              </a:rPr>
              <a:t>-C</a:t>
            </a:r>
            <a:r>
              <a:rPr lang="pt-BR" b="1" baseline="-25000" dirty="0">
                <a:solidFill>
                  <a:srgbClr val="0066FF"/>
                </a:solidFill>
              </a:rPr>
              <a:t>2</a:t>
            </a:r>
            <a:r>
              <a:rPr lang="pt-BR" b="1" dirty="0">
                <a:solidFill>
                  <a:srgbClr val="0066FF"/>
                </a:solidFill>
              </a:rPr>
              <a:t>R</a:t>
            </a:r>
            <a:r>
              <a:rPr lang="pt-BR" b="1" baseline="-25000" dirty="0">
                <a:solidFill>
                  <a:srgbClr val="0066FF"/>
                </a:solidFill>
              </a:rPr>
              <a:t>4</a:t>
            </a:r>
            <a:r>
              <a:rPr lang="pt-BR" b="1" dirty="0">
                <a:solidFill>
                  <a:srgbClr val="0066FF"/>
                </a:solidFill>
              </a:rPr>
              <a:t>  </a:t>
            </a:r>
            <a:r>
              <a:rPr lang="en-US" b="1" dirty="0">
                <a:solidFill>
                  <a:srgbClr val="0066FF"/>
                </a:solidFill>
                <a:sym typeface="Symbol" pitchFamily="18" charset="2"/>
              </a:rPr>
              <a:t></a:t>
            </a:r>
            <a:r>
              <a:rPr lang="pt-BR" b="1" baseline="30000" dirty="0">
                <a:solidFill>
                  <a:srgbClr val="0066FF"/>
                </a:solidFill>
              </a:rPr>
              <a:t>2</a:t>
            </a:r>
            <a:r>
              <a:rPr lang="pt-BR" b="1" dirty="0">
                <a:solidFill>
                  <a:srgbClr val="0066FF"/>
                </a:solidFill>
              </a:rPr>
              <a:t>-C</a:t>
            </a:r>
            <a:r>
              <a:rPr lang="pt-BR" b="1" baseline="-25000" dirty="0">
                <a:solidFill>
                  <a:srgbClr val="0066FF"/>
                </a:solidFill>
              </a:rPr>
              <a:t>2</a:t>
            </a:r>
            <a:r>
              <a:rPr lang="pt-BR" b="1" dirty="0">
                <a:solidFill>
                  <a:srgbClr val="0066FF"/>
                </a:solidFill>
              </a:rPr>
              <a:t>R</a:t>
            </a:r>
            <a:r>
              <a:rPr lang="pt-BR" b="1" baseline="-25000" dirty="0">
                <a:solidFill>
                  <a:srgbClr val="0066FF"/>
                </a:solidFill>
              </a:rPr>
              <a:t>2</a:t>
            </a:r>
            <a:r>
              <a:rPr lang="pt-BR" b="1" dirty="0">
                <a:solidFill>
                  <a:srgbClr val="0066FF"/>
                </a:solidFill>
              </a:rPr>
              <a:t>, </a:t>
            </a:r>
            <a:r>
              <a:rPr lang="en-US" b="1" dirty="0">
                <a:solidFill>
                  <a:srgbClr val="0066FF"/>
                </a:solidFill>
                <a:sym typeface="Symbol" pitchFamily="18" charset="2"/>
              </a:rPr>
              <a:t></a:t>
            </a:r>
            <a:r>
              <a:rPr lang="pt-BR" b="1" baseline="30000" dirty="0">
                <a:solidFill>
                  <a:srgbClr val="0066FF"/>
                </a:solidFill>
              </a:rPr>
              <a:t>4</a:t>
            </a:r>
            <a:r>
              <a:rPr lang="pt-BR" b="1" dirty="0">
                <a:solidFill>
                  <a:srgbClr val="0066FF"/>
                </a:solidFill>
              </a:rPr>
              <a:t>-C</a:t>
            </a:r>
            <a:r>
              <a:rPr lang="pt-BR" b="1" baseline="-25000" dirty="0">
                <a:solidFill>
                  <a:srgbClr val="0066FF"/>
                </a:solidFill>
              </a:rPr>
              <a:t>2</a:t>
            </a:r>
            <a:r>
              <a:rPr lang="pt-BR" b="1" dirty="0">
                <a:solidFill>
                  <a:srgbClr val="0066FF"/>
                </a:solidFill>
              </a:rPr>
              <a:t>R</a:t>
            </a:r>
            <a:r>
              <a:rPr lang="pt-BR" b="1" baseline="-25000" dirty="0">
                <a:solidFill>
                  <a:srgbClr val="0066FF"/>
                </a:solidFill>
              </a:rPr>
              <a:t>2</a:t>
            </a:r>
            <a:r>
              <a:rPr lang="pt-BR" b="1" dirty="0">
                <a:solidFill>
                  <a:srgbClr val="0066FF"/>
                </a:solidFill>
              </a:rPr>
              <a:t> ,</a:t>
            </a:r>
            <a:r>
              <a:rPr lang="en-US" b="1" dirty="0">
                <a:solidFill>
                  <a:srgbClr val="0066FF"/>
                </a:solidFill>
                <a:sym typeface="Symbol" pitchFamily="18" charset="2"/>
              </a:rPr>
              <a:t></a:t>
            </a:r>
            <a:r>
              <a:rPr lang="pt-BR" b="1" baseline="30000" dirty="0">
                <a:solidFill>
                  <a:srgbClr val="0066FF"/>
                </a:solidFill>
              </a:rPr>
              <a:t>1</a:t>
            </a:r>
            <a:r>
              <a:rPr lang="pt-BR" b="1" dirty="0">
                <a:solidFill>
                  <a:srgbClr val="0066FF"/>
                </a:solidFill>
              </a:rPr>
              <a:t>-allyl, </a:t>
            </a:r>
          </a:p>
          <a:p>
            <a:r>
              <a:rPr lang="pt-BR" b="1" dirty="0">
                <a:solidFill>
                  <a:srgbClr val="0066FF"/>
                </a:solidFill>
              </a:rPr>
              <a:t>		 </a:t>
            </a:r>
            <a:r>
              <a:rPr lang="en-US" b="1" dirty="0">
                <a:solidFill>
                  <a:srgbClr val="0066FF"/>
                </a:solidFill>
                <a:sym typeface="Symbol" pitchFamily="18" charset="2"/>
              </a:rPr>
              <a:t></a:t>
            </a:r>
            <a:r>
              <a:rPr lang="pt-BR" b="1" baseline="30000" dirty="0">
                <a:solidFill>
                  <a:srgbClr val="0066FF"/>
                </a:solidFill>
              </a:rPr>
              <a:t>3</a:t>
            </a:r>
            <a:r>
              <a:rPr lang="pt-BR" b="1" dirty="0">
                <a:solidFill>
                  <a:srgbClr val="0066FF"/>
                </a:solidFill>
              </a:rPr>
              <a:t>-allyl, </a:t>
            </a:r>
            <a:r>
              <a:rPr lang="en-US" b="1" dirty="0">
                <a:solidFill>
                  <a:srgbClr val="0066FF"/>
                </a:solidFill>
                <a:sym typeface="Symbol" pitchFamily="18" charset="2"/>
              </a:rPr>
              <a:t></a:t>
            </a:r>
            <a:r>
              <a:rPr lang="pt-BR" b="1" baseline="30000" dirty="0">
                <a:solidFill>
                  <a:srgbClr val="0066FF"/>
                </a:solidFill>
              </a:rPr>
              <a:t>4</a:t>
            </a:r>
            <a:r>
              <a:rPr lang="pt-BR" b="1" dirty="0">
                <a:solidFill>
                  <a:srgbClr val="0066FF"/>
                </a:solidFill>
              </a:rPr>
              <a:t>- Cb, </a:t>
            </a:r>
            <a:r>
              <a:rPr lang="en-US" b="1" dirty="0">
                <a:solidFill>
                  <a:srgbClr val="0066FF"/>
                </a:solidFill>
                <a:sym typeface="Symbol" pitchFamily="18" charset="2"/>
              </a:rPr>
              <a:t></a:t>
            </a:r>
            <a:r>
              <a:rPr lang="pt-BR" b="1" baseline="30000" dirty="0">
                <a:solidFill>
                  <a:srgbClr val="0066FF"/>
                </a:solidFill>
              </a:rPr>
              <a:t>5</a:t>
            </a:r>
            <a:r>
              <a:rPr lang="pt-BR" b="1" dirty="0">
                <a:solidFill>
                  <a:srgbClr val="0066FF"/>
                </a:solidFill>
              </a:rPr>
              <a:t>-Cp, </a:t>
            </a:r>
            <a:r>
              <a:rPr lang="en-US" b="1" dirty="0">
                <a:solidFill>
                  <a:srgbClr val="0066FF"/>
                </a:solidFill>
                <a:sym typeface="Symbol" pitchFamily="18" charset="2"/>
              </a:rPr>
              <a:t></a:t>
            </a:r>
            <a:r>
              <a:rPr lang="pt-BR" b="1" baseline="30000" dirty="0">
                <a:solidFill>
                  <a:srgbClr val="0066FF"/>
                </a:solidFill>
              </a:rPr>
              <a:t>6</a:t>
            </a:r>
            <a:r>
              <a:rPr lang="pt-BR" b="1" dirty="0">
                <a:solidFill>
                  <a:srgbClr val="0066FF"/>
                </a:solidFill>
              </a:rPr>
              <a:t>-C</a:t>
            </a:r>
            <a:r>
              <a:rPr lang="pt-BR" b="1" baseline="-25000" dirty="0">
                <a:solidFill>
                  <a:srgbClr val="0066FF"/>
                </a:solidFill>
              </a:rPr>
              <a:t>6</a:t>
            </a:r>
            <a:r>
              <a:rPr lang="pt-BR" b="1" dirty="0">
                <a:solidFill>
                  <a:srgbClr val="0066FF"/>
                </a:solidFill>
              </a:rPr>
              <a:t>H</a:t>
            </a:r>
            <a:r>
              <a:rPr lang="pt-BR" b="1" baseline="-25000" dirty="0">
                <a:solidFill>
                  <a:srgbClr val="0066FF"/>
                </a:solidFill>
              </a:rPr>
              <a:t>6</a:t>
            </a:r>
            <a:r>
              <a:rPr lang="pt-BR" b="1" dirty="0">
                <a:solidFill>
                  <a:srgbClr val="0066FF"/>
                </a:solidFill>
              </a:rPr>
              <a:t> </a:t>
            </a:r>
          </a:p>
          <a:p>
            <a:r>
              <a:rPr lang="pt-BR" b="1" dirty="0">
                <a:solidFill>
                  <a:srgbClr val="0066FF"/>
                </a:solidFill>
              </a:rPr>
              <a:t>		</a:t>
            </a:r>
            <a:r>
              <a:rPr lang="en-US" b="1" dirty="0">
                <a:solidFill>
                  <a:srgbClr val="0066FF"/>
                </a:solidFill>
                <a:sym typeface="Symbol" pitchFamily="18" charset="2"/>
              </a:rPr>
              <a:t></a:t>
            </a:r>
            <a:r>
              <a:rPr lang="pt-BR" b="1" baseline="30000" dirty="0">
                <a:solidFill>
                  <a:srgbClr val="0066FF"/>
                </a:solidFill>
              </a:rPr>
              <a:t>7</a:t>
            </a:r>
            <a:r>
              <a:rPr lang="pt-BR" b="1" dirty="0">
                <a:solidFill>
                  <a:srgbClr val="0066FF"/>
                </a:solidFill>
              </a:rPr>
              <a:t>-C</a:t>
            </a:r>
            <a:r>
              <a:rPr lang="pt-BR" b="1" baseline="-25000" dirty="0">
                <a:solidFill>
                  <a:srgbClr val="0066FF"/>
                </a:solidFill>
              </a:rPr>
              <a:t>7</a:t>
            </a:r>
            <a:r>
              <a:rPr lang="pt-BR" b="1" dirty="0">
                <a:solidFill>
                  <a:srgbClr val="0066FF"/>
                </a:solidFill>
              </a:rPr>
              <a:t>H</a:t>
            </a:r>
            <a:r>
              <a:rPr lang="pt-BR" b="1" baseline="-25000" dirty="0">
                <a:solidFill>
                  <a:srgbClr val="0066FF"/>
                </a:solidFill>
              </a:rPr>
              <a:t>7</a:t>
            </a:r>
            <a:r>
              <a:rPr lang="pt-BR" b="1" dirty="0">
                <a:solidFill>
                  <a:srgbClr val="0066FF"/>
                </a:solidFill>
              </a:rPr>
              <a:t>  </a:t>
            </a:r>
            <a:r>
              <a:rPr lang="en-US" b="1" dirty="0">
                <a:solidFill>
                  <a:srgbClr val="0066FF"/>
                </a:solidFill>
                <a:sym typeface="Symbol" pitchFamily="18" charset="2"/>
              </a:rPr>
              <a:t></a:t>
            </a:r>
            <a:r>
              <a:rPr lang="pt-BR" b="1" baseline="30000" dirty="0">
                <a:solidFill>
                  <a:srgbClr val="0066FF"/>
                </a:solidFill>
              </a:rPr>
              <a:t>8</a:t>
            </a:r>
            <a:r>
              <a:rPr lang="pt-BR" b="1" dirty="0">
                <a:solidFill>
                  <a:srgbClr val="0066FF"/>
                </a:solidFill>
              </a:rPr>
              <a:t>-C</a:t>
            </a:r>
            <a:r>
              <a:rPr lang="pt-BR" b="1" baseline="-25000" dirty="0">
                <a:solidFill>
                  <a:srgbClr val="0066FF"/>
                </a:solidFill>
              </a:rPr>
              <a:t>8</a:t>
            </a:r>
            <a:r>
              <a:rPr lang="pt-BR" b="1" dirty="0">
                <a:solidFill>
                  <a:srgbClr val="0066FF"/>
                </a:solidFill>
              </a:rPr>
              <a:t>H</a:t>
            </a:r>
            <a:r>
              <a:rPr lang="pt-BR" b="1" baseline="-25000" dirty="0">
                <a:solidFill>
                  <a:srgbClr val="0066FF"/>
                </a:solidFill>
              </a:rPr>
              <a:t>8</a:t>
            </a:r>
            <a:r>
              <a:rPr lang="pt-BR" b="1" dirty="0">
                <a:solidFill>
                  <a:srgbClr val="0066FF"/>
                </a:solidFill>
              </a:rPr>
              <a:t>  </a:t>
            </a:r>
            <a:r>
              <a:rPr lang="en-US" b="1" dirty="0">
                <a:solidFill>
                  <a:srgbClr val="0066FF"/>
                </a:solidFill>
                <a:sym typeface="Symbol" pitchFamily="18" charset="2"/>
              </a:rPr>
              <a:t></a:t>
            </a:r>
            <a:r>
              <a:rPr lang="pt-BR" b="1" baseline="30000" dirty="0">
                <a:solidFill>
                  <a:srgbClr val="0066FF"/>
                </a:solidFill>
              </a:rPr>
              <a:t>2</a:t>
            </a:r>
            <a:r>
              <a:rPr lang="pt-BR" b="1" dirty="0">
                <a:solidFill>
                  <a:srgbClr val="0066FF"/>
                </a:solidFill>
              </a:rPr>
              <a:t>-C</a:t>
            </a:r>
            <a:r>
              <a:rPr lang="pt-BR" b="1" baseline="-25000" dirty="0">
                <a:solidFill>
                  <a:srgbClr val="0066FF"/>
                </a:solidFill>
              </a:rPr>
              <a:t>60</a:t>
            </a:r>
            <a:r>
              <a:rPr lang="pt-BR" b="1" dirty="0">
                <a:solidFill>
                  <a:srgbClr val="0066FF"/>
                </a:solidFill>
              </a:rPr>
              <a:t>, </a:t>
            </a:r>
            <a:r>
              <a:rPr lang="en-US" b="1" dirty="0">
                <a:solidFill>
                  <a:srgbClr val="0066FF"/>
                </a:solidFill>
                <a:sym typeface="Symbol" pitchFamily="18" charset="2"/>
              </a:rPr>
              <a:t></a:t>
            </a:r>
            <a:r>
              <a:rPr lang="pt-BR" b="1" baseline="30000" dirty="0">
                <a:solidFill>
                  <a:srgbClr val="0066FF"/>
                </a:solidFill>
              </a:rPr>
              <a:t>5</a:t>
            </a:r>
            <a:r>
              <a:rPr lang="pt-BR" b="1" dirty="0">
                <a:solidFill>
                  <a:srgbClr val="0066FF"/>
                </a:solidFill>
              </a:rPr>
              <a:t>-R</a:t>
            </a:r>
            <a:r>
              <a:rPr lang="pt-BR" b="1" baseline="-25000" dirty="0">
                <a:solidFill>
                  <a:srgbClr val="0066FF"/>
                </a:solidFill>
              </a:rPr>
              <a:t>5</a:t>
            </a:r>
            <a:r>
              <a:rPr lang="pt-BR" b="1" dirty="0">
                <a:solidFill>
                  <a:srgbClr val="0066FF"/>
                </a:solidFill>
              </a:rPr>
              <a:t>C</a:t>
            </a:r>
            <a:r>
              <a:rPr lang="pt-BR" b="1" baseline="-25000" dirty="0">
                <a:solidFill>
                  <a:srgbClr val="0066FF"/>
                </a:solidFill>
              </a:rPr>
              <a:t>60</a:t>
            </a:r>
            <a:r>
              <a:rPr lang="pt-BR" b="1" dirty="0">
                <a:solidFill>
                  <a:srgbClr val="0066FF"/>
                </a:solidFill>
              </a:rPr>
              <a:t>	same as hapticity</a:t>
            </a:r>
            <a:endParaRPr lang="en-US" b="1" dirty="0"/>
          </a:p>
          <a:p>
            <a:r>
              <a:rPr lang="en-US" b="1" dirty="0"/>
              <a:t>bridging neutral	</a:t>
            </a:r>
            <a:r>
              <a:rPr lang="en-US" b="1" dirty="0">
                <a:solidFill>
                  <a:srgbClr val="FF0066"/>
                </a:solidFill>
                <a:sym typeface="Symbol" pitchFamily="18" charset="2"/>
              </a:rPr>
              <a:t></a:t>
            </a:r>
            <a:r>
              <a:rPr lang="pl-PL" b="1" baseline="-25000" dirty="0">
                <a:solidFill>
                  <a:srgbClr val="FF0066"/>
                </a:solidFill>
              </a:rPr>
              <a:t>2</a:t>
            </a:r>
            <a:r>
              <a:rPr lang="pl-PL" b="1" dirty="0">
                <a:solidFill>
                  <a:srgbClr val="FF0066"/>
                </a:solidFill>
              </a:rPr>
              <a:t>-CO, </a:t>
            </a:r>
            <a:r>
              <a:rPr lang="en-US" b="1" dirty="0">
                <a:solidFill>
                  <a:srgbClr val="FF0066"/>
                </a:solidFill>
                <a:sym typeface="Symbol" pitchFamily="18" charset="2"/>
              </a:rPr>
              <a:t></a:t>
            </a:r>
            <a:r>
              <a:rPr lang="pl-PL" b="1" baseline="-25000" dirty="0">
                <a:solidFill>
                  <a:srgbClr val="FF0066"/>
                </a:solidFill>
              </a:rPr>
              <a:t>3</a:t>
            </a:r>
            <a:r>
              <a:rPr lang="pl-PL" b="1" dirty="0">
                <a:solidFill>
                  <a:srgbClr val="FF0066"/>
                </a:solidFill>
              </a:rPr>
              <a:t>-CO</a:t>
            </a:r>
            <a:r>
              <a:rPr lang="pl-PL" b="1" dirty="0"/>
              <a:t>			</a:t>
            </a:r>
            <a:r>
              <a:rPr lang="pl-PL" b="1" dirty="0">
                <a:solidFill>
                  <a:srgbClr val="FF0066"/>
                </a:solidFill>
              </a:rPr>
              <a:t>2</a:t>
            </a:r>
            <a:r>
              <a:rPr lang="pl-PL" b="1" dirty="0"/>
              <a:t> electrons</a:t>
            </a:r>
          </a:p>
          <a:p>
            <a:r>
              <a:rPr lang="pl-PL" b="1" dirty="0"/>
              <a:t>Bridging anionic	</a:t>
            </a:r>
            <a:r>
              <a:rPr lang="en-US" b="1" dirty="0">
                <a:solidFill>
                  <a:schemeClr val="hlink"/>
                </a:solidFill>
                <a:sym typeface="Symbol" pitchFamily="18" charset="2"/>
              </a:rPr>
              <a:t></a:t>
            </a:r>
            <a:r>
              <a:rPr lang="pl-PL" b="1" baseline="-25000" dirty="0">
                <a:solidFill>
                  <a:schemeClr val="hlink"/>
                </a:solidFill>
              </a:rPr>
              <a:t>2</a:t>
            </a:r>
            <a:r>
              <a:rPr lang="pl-PL" b="1" dirty="0">
                <a:solidFill>
                  <a:schemeClr val="hlink"/>
                </a:solidFill>
              </a:rPr>
              <a:t>-CH</a:t>
            </a:r>
            <a:r>
              <a:rPr lang="pl-PL" b="1" baseline="-25000" dirty="0">
                <a:solidFill>
                  <a:schemeClr val="hlink"/>
                </a:solidFill>
              </a:rPr>
              <a:t>3</a:t>
            </a:r>
            <a:r>
              <a:rPr lang="pl-PL" b="1" dirty="0">
                <a:solidFill>
                  <a:schemeClr val="hlink"/>
                </a:solidFill>
              </a:rPr>
              <a:t>, </a:t>
            </a:r>
            <a:r>
              <a:rPr lang="en-US" b="1" dirty="0">
                <a:solidFill>
                  <a:schemeClr val="hlink"/>
                </a:solidFill>
                <a:sym typeface="Symbol" pitchFamily="18" charset="2"/>
              </a:rPr>
              <a:t></a:t>
            </a:r>
            <a:r>
              <a:rPr lang="pl-PL" b="1" baseline="-25000" dirty="0">
                <a:solidFill>
                  <a:schemeClr val="hlink"/>
                </a:solidFill>
              </a:rPr>
              <a:t>2</a:t>
            </a:r>
            <a:r>
              <a:rPr lang="pl-PL" b="1" dirty="0">
                <a:solidFill>
                  <a:schemeClr val="hlink"/>
                </a:solidFill>
              </a:rPr>
              <a:t>-H</a:t>
            </a:r>
            <a:r>
              <a:rPr lang="pl-PL" b="1" dirty="0"/>
              <a:t>	( no lone pair</a:t>
            </a:r>
            <a:r>
              <a:rPr lang="en-US" b="1" dirty="0"/>
              <a:t>s</a:t>
            </a:r>
            <a:r>
              <a:rPr lang="pl-PL" b="1" dirty="0"/>
              <a:t>)	</a:t>
            </a:r>
            <a:r>
              <a:rPr lang="pl-PL" b="1" dirty="0">
                <a:solidFill>
                  <a:schemeClr val="hlink"/>
                </a:solidFill>
              </a:rPr>
              <a:t>1</a:t>
            </a:r>
            <a:r>
              <a:rPr lang="pl-PL" b="1" dirty="0"/>
              <a:t> electron</a:t>
            </a:r>
          </a:p>
          <a:p>
            <a:endParaRPr lang="en-US" b="1" dirty="0"/>
          </a:p>
          <a:p>
            <a:r>
              <a:rPr lang="pl-PL" b="1" dirty="0"/>
              <a:t>Bridging anionic	</a:t>
            </a:r>
            <a:r>
              <a:rPr lang="en-US" b="1" dirty="0">
                <a:solidFill>
                  <a:srgbClr val="CC0099"/>
                </a:solidFill>
                <a:sym typeface="Symbol" pitchFamily="18" charset="2"/>
              </a:rPr>
              <a:t></a:t>
            </a:r>
            <a:r>
              <a:rPr lang="pl-PL" b="1" baseline="-25000" dirty="0">
                <a:solidFill>
                  <a:srgbClr val="CC0099"/>
                </a:solidFill>
              </a:rPr>
              <a:t>2</a:t>
            </a:r>
            <a:r>
              <a:rPr lang="pl-PL" b="1" dirty="0">
                <a:solidFill>
                  <a:srgbClr val="CC0099"/>
                </a:solidFill>
              </a:rPr>
              <a:t>-Cl, , </a:t>
            </a:r>
            <a:r>
              <a:rPr lang="en-US" b="1" dirty="0">
                <a:solidFill>
                  <a:srgbClr val="CC0099"/>
                </a:solidFill>
                <a:sym typeface="Symbol" pitchFamily="18" charset="2"/>
              </a:rPr>
              <a:t></a:t>
            </a:r>
            <a:r>
              <a:rPr lang="pl-PL" b="1" baseline="-25000" dirty="0">
                <a:solidFill>
                  <a:srgbClr val="CC0099"/>
                </a:solidFill>
              </a:rPr>
              <a:t>2</a:t>
            </a:r>
            <a:r>
              <a:rPr lang="pl-PL" b="1" baseline="30000" dirty="0">
                <a:solidFill>
                  <a:srgbClr val="CC0099"/>
                </a:solidFill>
              </a:rPr>
              <a:t>-</a:t>
            </a:r>
            <a:r>
              <a:rPr lang="pl-PL" b="1" dirty="0">
                <a:solidFill>
                  <a:srgbClr val="CC0099"/>
                </a:solidFill>
              </a:rPr>
              <a:t>OR, </a:t>
            </a:r>
            <a:r>
              <a:rPr lang="en-US" b="1" dirty="0">
                <a:solidFill>
                  <a:srgbClr val="CC0099"/>
                </a:solidFill>
                <a:sym typeface="Symbol" pitchFamily="18" charset="2"/>
              </a:rPr>
              <a:t></a:t>
            </a:r>
            <a:r>
              <a:rPr lang="pl-PL" b="1" baseline="-25000" dirty="0">
                <a:solidFill>
                  <a:srgbClr val="CC0099"/>
                </a:solidFill>
              </a:rPr>
              <a:t>2</a:t>
            </a:r>
            <a:r>
              <a:rPr lang="pl-PL" b="1" dirty="0">
                <a:solidFill>
                  <a:srgbClr val="CC0099"/>
                </a:solidFill>
              </a:rPr>
              <a:t>-PR</a:t>
            </a:r>
            <a:r>
              <a:rPr lang="pl-PL" b="1" baseline="-25000" dirty="0">
                <a:solidFill>
                  <a:srgbClr val="CC0099"/>
                </a:solidFill>
              </a:rPr>
              <a:t>2</a:t>
            </a:r>
            <a:r>
              <a:rPr lang="pl-PL" b="1" dirty="0">
                <a:solidFill>
                  <a:srgbClr val="CC0099"/>
                </a:solidFill>
              </a:rPr>
              <a:t>, </a:t>
            </a:r>
            <a:r>
              <a:rPr lang="en-US" b="1" dirty="0">
                <a:solidFill>
                  <a:srgbClr val="CC0099"/>
                </a:solidFill>
                <a:sym typeface="Symbol" pitchFamily="18" charset="2"/>
              </a:rPr>
              <a:t></a:t>
            </a:r>
            <a:r>
              <a:rPr lang="pl-PL" b="1" baseline="-25000" dirty="0">
                <a:solidFill>
                  <a:srgbClr val="CC0099"/>
                </a:solidFill>
              </a:rPr>
              <a:t>2</a:t>
            </a:r>
            <a:r>
              <a:rPr lang="pl-PL" b="1" dirty="0">
                <a:solidFill>
                  <a:srgbClr val="CC0099"/>
                </a:solidFill>
              </a:rPr>
              <a:t>-NR</a:t>
            </a:r>
            <a:r>
              <a:rPr lang="pl-PL" b="1" baseline="-25000" dirty="0">
                <a:solidFill>
                  <a:srgbClr val="CC0099"/>
                </a:solidFill>
              </a:rPr>
              <a:t>2</a:t>
            </a:r>
            <a:r>
              <a:rPr lang="pl-PL" b="1" dirty="0">
                <a:solidFill>
                  <a:srgbClr val="CC0099"/>
                </a:solidFill>
              </a:rPr>
              <a:t>	</a:t>
            </a:r>
            <a:r>
              <a:rPr lang="pl-PL" b="1" dirty="0"/>
              <a:t>	</a:t>
            </a:r>
            <a:r>
              <a:rPr lang="pl-PL" b="1" dirty="0">
                <a:solidFill>
                  <a:srgbClr val="CC0099"/>
                </a:solidFill>
              </a:rPr>
              <a:t>3</a:t>
            </a:r>
            <a:r>
              <a:rPr lang="pl-PL" b="1" dirty="0"/>
              <a:t> electrons</a:t>
            </a:r>
          </a:p>
          <a:p>
            <a:r>
              <a:rPr lang="pl-PL" b="1" dirty="0"/>
              <a:t>(with 1 lone pair) </a:t>
            </a:r>
            <a:endParaRPr lang="en-US" b="1" dirty="0">
              <a:sym typeface="Symbol" pitchFamily="18" charset="2"/>
            </a:endParaRPr>
          </a:p>
          <a:p>
            <a:r>
              <a:rPr lang="en-US" b="1" dirty="0">
                <a:sym typeface="Symbol" pitchFamily="18" charset="2"/>
              </a:rPr>
              <a:t></a:t>
            </a:r>
            <a:r>
              <a:rPr lang="pl-PL" b="1" baseline="-25000" dirty="0"/>
              <a:t>3</a:t>
            </a:r>
            <a:r>
              <a:rPr lang="pl-PL" b="1" dirty="0"/>
              <a:t>-Cl( 2 l.p)	</a:t>
            </a:r>
            <a:r>
              <a:rPr lang="en-US" b="1" dirty="0"/>
              <a:t>				</a:t>
            </a:r>
            <a:r>
              <a:rPr lang="pl-PL" b="1" dirty="0"/>
              <a:t>5 electrons </a:t>
            </a:r>
            <a:endParaRPr lang="en-US" b="1" dirty="0"/>
          </a:p>
          <a:p>
            <a:endParaRPr lang="pl-PL" b="1" dirty="0"/>
          </a:p>
          <a:p>
            <a:r>
              <a:rPr lang="pl-PL" b="1" dirty="0"/>
              <a:t>Bridging alkyne					4 electrons</a:t>
            </a:r>
            <a:endParaRPr lang="en-US" b="1" dirty="0"/>
          </a:p>
          <a:p>
            <a:endParaRPr lang="pl-PL" b="1" dirty="0"/>
          </a:p>
          <a:p>
            <a:r>
              <a:rPr lang="pl-PL" b="1" dirty="0">
                <a:solidFill>
                  <a:srgbClr val="996633"/>
                </a:solidFill>
              </a:rPr>
              <a:t>NO linear</a:t>
            </a:r>
            <a:r>
              <a:rPr lang="pl-PL" b="1" dirty="0"/>
              <a:t>						</a:t>
            </a:r>
            <a:r>
              <a:rPr lang="pl-PL" b="1" dirty="0">
                <a:solidFill>
                  <a:srgbClr val="996633"/>
                </a:solidFill>
              </a:rPr>
              <a:t>3 electrons</a:t>
            </a:r>
            <a:endParaRPr lang="en-US" b="1" dirty="0">
              <a:solidFill>
                <a:srgbClr val="996633"/>
              </a:solidFill>
            </a:endParaRPr>
          </a:p>
          <a:p>
            <a:endParaRPr lang="pl-PL" b="1" dirty="0"/>
          </a:p>
          <a:p>
            <a:r>
              <a:rPr lang="pl-PL" b="1" dirty="0">
                <a:solidFill>
                  <a:srgbClr val="3333CC"/>
                </a:solidFill>
              </a:rPr>
              <a:t>NO bent</a:t>
            </a:r>
            <a:r>
              <a:rPr lang="pl-PL" b="1" dirty="0"/>
              <a:t> ( l. p on nitrogen)				</a:t>
            </a:r>
            <a:r>
              <a:rPr lang="pl-PL" b="1" dirty="0">
                <a:solidFill>
                  <a:srgbClr val="3333CC"/>
                </a:solidFill>
              </a:rPr>
              <a:t>1 electron</a:t>
            </a:r>
            <a:endParaRPr lang="en-US" b="1" dirty="0">
              <a:solidFill>
                <a:srgbClr val="3333CC"/>
              </a:solidFill>
            </a:endParaRPr>
          </a:p>
          <a:p>
            <a:endParaRPr lang="pl-PL" b="1" dirty="0"/>
          </a:p>
          <a:p>
            <a:r>
              <a:rPr lang="pl-PL" b="1" dirty="0"/>
              <a:t>Carbene M=C					2 electron</a:t>
            </a:r>
            <a:endParaRPr lang="en-US" b="1" dirty="0"/>
          </a:p>
          <a:p>
            <a:endParaRPr lang="pl-PL" b="1" dirty="0"/>
          </a:p>
          <a:p>
            <a:r>
              <a:rPr lang="pl-PL" b="1" dirty="0"/>
              <a:t>Carbyne M</a:t>
            </a:r>
            <a:r>
              <a:rPr lang="pl-PL" b="1" dirty="0">
                <a:sym typeface="Symbol" pitchFamily="18" charset="2"/>
              </a:rPr>
              <a:t></a:t>
            </a:r>
            <a:r>
              <a:rPr lang="pl-PL" b="1" dirty="0"/>
              <a:t>C					3 electron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81044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734" name="Group 942"/>
          <p:cNvGraphicFramePr>
            <a:graphicFrameLocks noGrp="1"/>
          </p:cNvGraphicFramePr>
          <p:nvPr/>
        </p:nvGraphicFramePr>
        <p:xfrm>
          <a:off x="2057400" y="609600"/>
          <a:ext cx="8077200" cy="5915978"/>
        </p:xfrm>
        <a:graphic>
          <a:graphicData uri="http://schemas.openxmlformats.org/drawingml/2006/table">
            <a:tbl>
              <a:tblPr/>
              <a:tblGrid>
                <a:gridCol w="1708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7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21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62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922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778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7628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7628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38138">
                <a:tc rowSpan="2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</a:t>
                      </a: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Ligand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Neutral atom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>
                        <a:alpha val="35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Oxidation  state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Ligand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Neutral 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atom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>
                        <a:alpha val="46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Oxidation  state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438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Electron contribution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Formal charge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Electron contribution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Formal charge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511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Carbonyl (M–CO)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Halogen ( M–X)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>
                        <a:alpha val="4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–1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511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Phosphine (M–PR</a:t>
                      </a:r>
                      <a:r>
                        <a:rPr kumimoji="0" lang="en-US" sz="1200" b="1" i="0" u="none" strike="noStrike" cap="none" normalizeH="0" baseline="-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Alkyl (M–R)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>
                        <a:alpha val="4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–1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511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Amine (M–NR</a:t>
                      </a:r>
                      <a:r>
                        <a:rPr kumimoji="0" lang="en-US" sz="1200" b="1" i="0" u="none" strike="noStrike" cap="none" normalizeH="0" baseline="-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)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Aryl (M–Ar)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>
                        <a:alpha val="4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–1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35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Amide (M–NR</a:t>
                      </a:r>
                      <a:r>
                        <a:rPr kumimoji="0" lang="en-US" sz="1200" b="1" i="0" u="none" strike="noStrike" cap="none" normalizeH="0" baseline="-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)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–1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acyl (M–C(O)–R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>
                        <a:alpha val="4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–1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511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Hydrogen (M–H)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–1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</a:t>
                      </a:r>
                      <a:r>
                        <a:rPr kumimoji="0" lang="en-US" sz="12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-cyclopentadienyl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>
                        <a:alpha val="4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–1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511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Alkene (sidewise) </a:t>
                      </a: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</a:t>
                      </a:r>
                      <a:r>
                        <a:rPr kumimoji="0" lang="en-US" sz="12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</a:t>
                      </a:r>
                      <a:r>
                        <a:rPr kumimoji="0" lang="en-US" sz="12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-allyl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>
                        <a:alpha val="4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–1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511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Alkyne (sidewise) </a:t>
                      </a: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</a:t>
                      </a:r>
                      <a:r>
                        <a:rPr kumimoji="0" lang="en-US" sz="12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</a:t>
                      </a:r>
                      <a:r>
                        <a:rPr kumimoji="0" lang="en-US" sz="12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-allyl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>
                        <a:alpha val="4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–1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511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</a:t>
                      </a:r>
                      <a:r>
                        <a:rPr kumimoji="0" lang="en-US" sz="12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-C</a:t>
                      </a:r>
                      <a:r>
                        <a:rPr kumimoji="0" lang="en-US" sz="1200" b="1" i="0" u="none" strike="noStrike" cap="none" normalizeH="0" baseline="-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60 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</a:t>
                      </a:r>
                      <a:r>
                        <a:rPr kumimoji="0" lang="en-US" sz="12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-cyclopentadienyl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>
                        <a:alpha val="4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–1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35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Nitrosyl bent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–1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</a:t>
                      </a:r>
                      <a:r>
                        <a:rPr kumimoji="0" lang="en-US" sz="12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-benzene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>
                        <a:alpha val="4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511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Nitrosyl linear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+1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</a:t>
                      </a:r>
                      <a:r>
                        <a:rPr kumimoji="0" lang="en-US" sz="12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-cycloheptatrienyl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>
                        <a:alpha val="4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+1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511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Carbene (M=CR</a:t>
                      </a:r>
                      <a:r>
                        <a:rPr kumimoji="0" lang="en-US" sz="1200" b="1" i="0" u="none" strike="noStrike" cap="none" normalizeH="0" baseline="-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–2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Carbyne  (M</a:t>
                      </a: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</a:t>
                      </a: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CR)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>
                        <a:alpha val="4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–3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6511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Alkoxide (M–OR)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–1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Thiolate (M–SR)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>
                        <a:alpha val="4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–1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6511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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-CO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  (M–(CO)–M)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66">
                        <a:alpha val="3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66">
                        <a:alpha val="3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66">
                        <a:alpha val="3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66">
                        <a:alpha val="3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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-H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>
                        <a:alpha val="5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>
                        <a:alpha val="5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>
                        <a:alpha val="5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–1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>
                        <a:alpha val="57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4222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</a:t>
                      </a: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-alkyne 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</a:t>
                      </a:r>
                      <a:r>
                        <a:rPr kumimoji="0" lang="de-D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-X</a:t>
                      </a:r>
                      <a:r>
                        <a:rPr kumimoji="0" lang="de-D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  (M–X–M)  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X = halogen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9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9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9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–1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97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4238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</a:t>
                      </a: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-alkyl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–1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</a:t>
                      </a: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-amido</a:t>
                      </a: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  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(M–(NR</a:t>
                      </a:r>
                      <a:r>
                        <a:rPr kumimoji="0" lang="en-US" sz="1200" b="1" i="0" u="none" strike="noStrike" cap="none" normalizeH="0" baseline="-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2</a:t>
                      </a: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)–M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>
                        <a:alpha val="4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–1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4222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</a:t>
                      </a: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-phosphido</a:t>
                      </a: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  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(M–(PR</a:t>
                      </a:r>
                      <a:r>
                        <a:rPr kumimoji="0" lang="en-US" sz="1200" b="1" i="0" u="none" strike="noStrike" cap="none" normalizeH="0" baseline="-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2</a:t>
                      </a: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)–M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–1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</a:t>
                      </a: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-alkoxide</a:t>
                      </a: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  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(M–(OR)–M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>
                        <a:alpha val="4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–1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438400" y="0"/>
            <a:ext cx="76200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Methods of counting: Neutral atom method  &amp; Oxidation  state method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4452765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682545" y="1140680"/>
            <a:ext cx="1125793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There are 2 methods of e counting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Neutral atom method</a:t>
            </a:r>
            <a:r>
              <a:rPr lang="en-US" sz="2400" b="1" dirty="0"/>
              <a:t>: Metal is taken as in zero oxidation state for counting purpose</a:t>
            </a:r>
          </a:p>
          <a:p>
            <a:endParaRPr lang="en-US" sz="2400" b="1" dirty="0"/>
          </a:p>
          <a:p>
            <a:r>
              <a:rPr lang="en-US" sz="2400" b="1" dirty="0">
                <a:solidFill>
                  <a:srgbClr val="FF0000"/>
                </a:solidFill>
              </a:rPr>
              <a:t>Oxidation state method</a:t>
            </a:r>
            <a:r>
              <a:rPr lang="en-US" sz="2400" b="1" dirty="0"/>
              <a:t>: We first arrive at the oxidation state of the metal by considering the number of anionic ligands present and overall charge of the complex</a:t>
            </a:r>
          </a:p>
          <a:p>
            <a:endParaRPr lang="en-US" sz="2400" b="1" dirty="0"/>
          </a:p>
          <a:p>
            <a:r>
              <a:rPr lang="en-US" sz="2400" b="1" dirty="0">
                <a:solidFill>
                  <a:srgbClr val="FF0000"/>
                </a:solidFill>
              </a:rPr>
              <a:t>For neutral ligand both method gives same result</a:t>
            </a:r>
          </a:p>
          <a:p>
            <a:r>
              <a:rPr lang="en-US" sz="2400" b="1" i="1" dirty="0">
                <a:solidFill>
                  <a:srgbClr val="7030A0"/>
                </a:solidFill>
              </a:rPr>
              <a:t>Suggestion: Focus on one counting method till you are confident</a:t>
            </a:r>
          </a:p>
          <a:p>
            <a:endParaRPr lang="en-US" sz="2400" b="1" i="1" dirty="0">
              <a:solidFill>
                <a:srgbClr val="7030A0"/>
              </a:solidFill>
            </a:endParaRPr>
          </a:p>
          <a:p>
            <a:r>
              <a:rPr lang="en-GB" sz="2400" b="1" dirty="0">
                <a:solidFill>
                  <a:srgbClr val="C00000"/>
                </a:solidFill>
              </a:rPr>
              <a:t>Neutral atom method		Oxidation state method</a:t>
            </a:r>
          </a:p>
          <a:p>
            <a:pPr marL="457200" indent="-457200">
              <a:buAutoNum type="arabicPeriod"/>
            </a:pPr>
            <a:r>
              <a:rPr lang="en-US" sz="2400" b="1" dirty="0">
                <a:solidFill>
                  <a:srgbClr val="C00000"/>
                </a:solidFill>
              </a:rPr>
              <a:t>Mn</a:t>
            </a:r>
            <a:r>
              <a:rPr lang="en-US" sz="2400" b="1" baseline="-25000" dirty="0">
                <a:solidFill>
                  <a:srgbClr val="C00000"/>
                </a:solidFill>
              </a:rPr>
              <a:t>2</a:t>
            </a:r>
            <a:r>
              <a:rPr lang="en-US" sz="2400" b="1" dirty="0">
                <a:solidFill>
                  <a:srgbClr val="C00000"/>
                </a:solidFill>
              </a:rPr>
              <a:t>(CO)</a:t>
            </a:r>
            <a:r>
              <a:rPr lang="en-US" sz="2400" b="1" baseline="-25000" dirty="0">
                <a:solidFill>
                  <a:srgbClr val="C00000"/>
                </a:solidFill>
              </a:rPr>
              <a:t>10 </a:t>
            </a:r>
          </a:p>
          <a:p>
            <a:r>
              <a:rPr lang="en-GB" sz="2400" b="1" dirty="0"/>
              <a:t>Mn</a:t>
            </a:r>
            <a:r>
              <a:rPr lang="en-GB" sz="2400" b="1" baseline="30000" dirty="0"/>
              <a:t>0</a:t>
            </a:r>
            <a:r>
              <a:rPr lang="en-GB" sz="2400" b="1" dirty="0"/>
              <a:t> (4S</a:t>
            </a:r>
            <a:r>
              <a:rPr lang="en-GB" sz="2400" b="1" baseline="30000" dirty="0"/>
              <a:t>2</a:t>
            </a:r>
            <a:r>
              <a:rPr lang="en-GB" sz="2400" b="1" dirty="0"/>
              <a:t> 3d</a:t>
            </a:r>
            <a:r>
              <a:rPr lang="en-GB" sz="2400" b="1" baseline="30000" dirty="0"/>
              <a:t>5</a:t>
            </a:r>
            <a:r>
              <a:rPr lang="en-GB" sz="2400" b="1" dirty="0"/>
              <a:t>):		7 VE	 	</a:t>
            </a:r>
          </a:p>
          <a:p>
            <a:r>
              <a:rPr lang="en-GB" sz="2400" b="1" dirty="0"/>
              <a:t>5 CO:			10 VE 		</a:t>
            </a:r>
          </a:p>
          <a:p>
            <a:r>
              <a:rPr lang="en-GB" sz="2400" b="1" dirty="0"/>
              <a:t>1 M-M bond:		 1 VE 		</a:t>
            </a:r>
          </a:p>
          <a:p>
            <a:r>
              <a:rPr lang="en-GB" sz="2400" b="1" dirty="0"/>
              <a:t>Total 7+10+1 = 18 VE			</a:t>
            </a:r>
            <a:endParaRPr lang="en-US" sz="2400" b="1" i="1" dirty="0">
              <a:solidFill>
                <a:srgbClr val="7030A0"/>
              </a:solidFill>
            </a:endParaRP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1810513" y="165070"/>
            <a:ext cx="8321040" cy="523220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7030A0"/>
                </a:solidFill>
                <a:latin typeface="Times New Roman" charset="0"/>
                <a:ea typeface="Times New Roman" charset="0"/>
                <a:cs typeface="Times New Roman" charset="0"/>
              </a:rPr>
              <a:t>Applications of 18-electron rule to metal carbonyls</a:t>
            </a:r>
            <a:endParaRPr lang="en-IN" sz="2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1290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873636" y="297225"/>
            <a:ext cx="7947020" cy="523220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7030A0"/>
                </a:solidFill>
                <a:latin typeface="Times New Roman" charset="0"/>
                <a:ea typeface="Times New Roman" charset="0"/>
                <a:cs typeface="Times New Roman" charset="0"/>
              </a:rPr>
              <a:t>Applications of 18-electron rule to metal carbonyls</a:t>
            </a:r>
            <a:endParaRPr lang="en-IN" sz="2800" b="1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682545" y="1140680"/>
                <a:ext cx="11257936" cy="43396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endParaRPr lang="en-US" sz="2400" b="1" i="1" dirty="0">
                  <a:solidFill>
                    <a:srgbClr val="7030A0"/>
                  </a:solidFill>
                </a:endParaRPr>
              </a:p>
              <a:p>
                <a:r>
                  <a:rPr lang="en-GB" sz="2400" b="1" dirty="0">
                    <a:solidFill>
                      <a:srgbClr val="C00000"/>
                    </a:solidFill>
                  </a:rPr>
                  <a:t>Neutral atom method		Oxidation state method</a:t>
                </a:r>
              </a:p>
              <a:p>
                <a:endParaRPr lang="en-GB" sz="2400" b="1" dirty="0">
                  <a:solidFill>
                    <a:srgbClr val="C00000"/>
                  </a:solidFill>
                </a:endParaRPr>
              </a:p>
              <a:p>
                <a:r>
                  <a:rPr lang="en-US" sz="2400" b="1" dirty="0">
                    <a:solidFill>
                      <a:srgbClr val="C00000"/>
                    </a:solidFill>
                  </a:rPr>
                  <a:t>2. CH</a:t>
                </a:r>
                <a:r>
                  <a:rPr lang="en-US" sz="2400" b="1" baseline="-25000" dirty="0">
                    <a:solidFill>
                      <a:srgbClr val="C00000"/>
                    </a:solidFill>
                  </a:rPr>
                  <a:t>3</a:t>
                </a:r>
                <a:r>
                  <a:rPr lang="en-US" sz="2400" b="1" dirty="0">
                    <a:solidFill>
                      <a:srgbClr val="C00000"/>
                    </a:solidFill>
                  </a:rPr>
                  <a:t>Mn(CO)</a:t>
                </a:r>
                <a:r>
                  <a:rPr lang="en-US" sz="2400" b="1" baseline="-25000" dirty="0">
                    <a:solidFill>
                      <a:srgbClr val="C00000"/>
                    </a:solidFill>
                  </a:rPr>
                  <a:t>5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C0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⇋</m:t>
                    </m:r>
                  </m:oMath>
                </a14:m>
                <a:r>
                  <a:rPr lang="en-US" sz="2400" b="1" dirty="0">
                    <a:solidFill>
                      <a:srgbClr val="C00000"/>
                    </a:solidFill>
                  </a:rPr>
                  <a:t> CH</a:t>
                </a:r>
                <a:r>
                  <a:rPr lang="en-US" sz="2400" b="1" baseline="-25000" dirty="0">
                    <a:solidFill>
                      <a:srgbClr val="C00000"/>
                    </a:solidFill>
                  </a:rPr>
                  <a:t>3</a:t>
                </a:r>
                <a:r>
                  <a:rPr lang="en-US" sz="3200" b="1" baseline="30000" dirty="0">
                    <a:solidFill>
                      <a:srgbClr val="C00000"/>
                    </a:solidFill>
                  </a:rPr>
                  <a:t>.</a:t>
                </a:r>
                <a:r>
                  <a:rPr lang="en-US" sz="2400" b="1" dirty="0">
                    <a:solidFill>
                      <a:srgbClr val="C00000"/>
                    </a:solidFill>
                  </a:rPr>
                  <a:t>(radical)+ Mn(CO)</a:t>
                </a:r>
                <a:r>
                  <a:rPr lang="en-US" sz="2400" b="1" baseline="-25000" dirty="0">
                    <a:solidFill>
                      <a:srgbClr val="C00000"/>
                    </a:solidFill>
                  </a:rPr>
                  <a:t>5</a:t>
                </a:r>
                <a:r>
                  <a:rPr lang="en-US" sz="3200" b="1" baseline="30000" dirty="0">
                    <a:solidFill>
                      <a:srgbClr val="C00000"/>
                    </a:solidFill>
                  </a:rPr>
                  <a:t>. </a:t>
                </a:r>
                <a:r>
                  <a:rPr lang="en-US" sz="2800" b="1" dirty="0">
                    <a:solidFill>
                      <a:srgbClr val="C00000"/>
                    </a:solidFill>
                  </a:rPr>
                  <a:t>(</a:t>
                </a:r>
                <a:r>
                  <a:rPr lang="en-US" sz="2800" b="1" dirty="0" err="1">
                    <a:solidFill>
                      <a:srgbClr val="C00000"/>
                    </a:solidFill>
                  </a:rPr>
                  <a:t>homolytic</a:t>
                </a:r>
                <a:r>
                  <a:rPr lang="en-US" sz="2800" b="1" dirty="0">
                    <a:solidFill>
                      <a:srgbClr val="C00000"/>
                    </a:solidFill>
                  </a:rPr>
                  <a:t> cleavage)</a:t>
                </a:r>
                <a:r>
                  <a:rPr lang="en-US" sz="3200" b="1" dirty="0">
                    <a:solidFill>
                      <a:srgbClr val="C00000"/>
                    </a:solidFill>
                  </a:rPr>
                  <a:t>or </a:t>
                </a:r>
              </a:p>
              <a:p>
                <a:r>
                  <a:rPr lang="en-US" sz="2400" b="1" dirty="0">
                    <a:solidFill>
                      <a:srgbClr val="C00000"/>
                    </a:solidFill>
                  </a:rPr>
                  <a:t>CH</a:t>
                </a:r>
                <a:r>
                  <a:rPr lang="en-US" sz="2400" b="1" baseline="-25000" dirty="0">
                    <a:solidFill>
                      <a:srgbClr val="C00000"/>
                    </a:solidFill>
                  </a:rPr>
                  <a:t>3</a:t>
                </a:r>
                <a:r>
                  <a:rPr lang="en-US" sz="3200" b="1" baseline="30000" dirty="0">
                    <a:solidFill>
                      <a:srgbClr val="C00000"/>
                    </a:solidFill>
                  </a:rPr>
                  <a:t>-</a:t>
                </a:r>
                <a:r>
                  <a:rPr lang="en-US" sz="2400" b="1" dirty="0">
                    <a:solidFill>
                      <a:srgbClr val="C00000"/>
                    </a:solidFill>
                  </a:rPr>
                  <a:t>(anion)+ </a:t>
                </a:r>
                <a:r>
                  <a:rPr lang="en-US" sz="2400" b="1" dirty="0" err="1">
                    <a:solidFill>
                      <a:srgbClr val="C00000"/>
                    </a:solidFill>
                  </a:rPr>
                  <a:t>Mn</a:t>
                </a:r>
                <a:r>
                  <a:rPr lang="en-US" sz="2400" b="1" dirty="0">
                    <a:solidFill>
                      <a:srgbClr val="C00000"/>
                    </a:solidFill>
                  </a:rPr>
                  <a:t>(CO)</a:t>
                </a:r>
                <a:r>
                  <a:rPr lang="en-US" sz="2400" b="1" baseline="-25000" dirty="0">
                    <a:solidFill>
                      <a:srgbClr val="C00000"/>
                    </a:solidFill>
                  </a:rPr>
                  <a:t>5</a:t>
                </a:r>
                <a:r>
                  <a:rPr lang="en-US" sz="3200" b="1" baseline="30000" dirty="0">
                    <a:solidFill>
                      <a:srgbClr val="C00000"/>
                    </a:solidFill>
                  </a:rPr>
                  <a:t>+ </a:t>
                </a:r>
                <a:r>
                  <a:rPr lang="en-US" sz="2800" b="1" dirty="0">
                    <a:solidFill>
                      <a:srgbClr val="C00000"/>
                    </a:solidFill>
                  </a:rPr>
                  <a:t>(</a:t>
                </a:r>
                <a:r>
                  <a:rPr lang="en-US" sz="2800" b="1" dirty="0" err="1">
                    <a:solidFill>
                      <a:srgbClr val="C00000"/>
                    </a:solidFill>
                  </a:rPr>
                  <a:t>heterolytic</a:t>
                </a:r>
                <a:r>
                  <a:rPr lang="en-US" sz="2800" b="1" dirty="0">
                    <a:solidFill>
                      <a:srgbClr val="C00000"/>
                    </a:solidFill>
                  </a:rPr>
                  <a:t> cleavage)</a:t>
                </a:r>
              </a:p>
              <a:p>
                <a:r>
                  <a:rPr lang="en-GB" sz="2400" b="1" dirty="0"/>
                  <a:t>Mn</a:t>
                </a:r>
                <a:r>
                  <a:rPr lang="en-GB" sz="2400" b="1" baseline="30000" dirty="0"/>
                  <a:t>0</a:t>
                </a:r>
                <a:r>
                  <a:rPr lang="en-GB" sz="2400" b="1" dirty="0"/>
                  <a:t>(4S</a:t>
                </a:r>
                <a:r>
                  <a:rPr lang="en-GB" sz="2400" b="1" baseline="30000" dirty="0"/>
                  <a:t>2</a:t>
                </a:r>
                <a:r>
                  <a:rPr lang="en-GB" sz="2400" b="1" dirty="0"/>
                  <a:t>3d</a:t>
                </a:r>
                <a:r>
                  <a:rPr lang="en-GB" sz="2400" b="1" baseline="30000" dirty="0"/>
                  <a:t>5</a:t>
                </a:r>
                <a:r>
                  <a:rPr lang="en-GB" sz="2400" b="1" dirty="0"/>
                  <a:t>):		7 VE</a:t>
                </a:r>
                <a:r>
                  <a:rPr lang="en-GB" sz="2400" b="1" dirty="0" err="1"/>
                  <a:t>Mn</a:t>
                </a:r>
                <a:r>
                  <a:rPr lang="en-GB" sz="2400" b="1" baseline="30000" dirty="0"/>
                  <a:t>+</a:t>
                </a:r>
                <a:r>
                  <a:rPr lang="en-GB" sz="2400" b="1" dirty="0"/>
                  <a:t>:	6 VE </a:t>
                </a:r>
              </a:p>
              <a:p>
                <a:r>
                  <a:rPr lang="en-GB" sz="2400" b="1" dirty="0"/>
                  <a:t>CH</a:t>
                </a:r>
                <a:r>
                  <a:rPr lang="en-GB" sz="2400" b="1" baseline="-25000" dirty="0"/>
                  <a:t>3</a:t>
                </a:r>
                <a:r>
                  <a:rPr lang="en-GB" sz="3600" b="1" baseline="30000" dirty="0"/>
                  <a:t>. </a:t>
                </a:r>
                <a:r>
                  <a:rPr lang="en-GB" sz="2400" b="1" dirty="0"/>
                  <a:t>(radical):		 1 VE		CH</a:t>
                </a:r>
                <a:r>
                  <a:rPr lang="en-GB" sz="2400" b="1" baseline="-25000" dirty="0"/>
                  <a:t>3</a:t>
                </a:r>
                <a:r>
                  <a:rPr lang="en-GB" sz="3600" b="1" baseline="30000" dirty="0"/>
                  <a:t>- </a:t>
                </a:r>
                <a:r>
                  <a:rPr lang="en-GB" sz="2400" b="1" dirty="0"/>
                  <a:t>(anion):2 VE</a:t>
                </a:r>
              </a:p>
              <a:p>
                <a:r>
                  <a:rPr lang="en-GB" sz="2400" b="1" dirty="0"/>
                  <a:t>5 CO:			10 VE5 CO:			10 VE</a:t>
                </a:r>
              </a:p>
              <a:p>
                <a:r>
                  <a:rPr lang="en-GB" sz="2400" b="1" dirty="0"/>
                  <a:t>Total 7+1+10 = 18 VE			Total  6+2+10 = 18 VE</a:t>
                </a:r>
                <a:endParaRPr lang="en-US" sz="2400" b="1" i="1" dirty="0">
                  <a:solidFill>
                    <a:srgbClr val="7030A0"/>
                  </a:solidFill>
                </a:endParaRPr>
              </a:p>
              <a:p>
                <a:endParaRPr lang="en-US" sz="2400" b="1" i="1" dirty="0">
                  <a:solidFill>
                    <a:srgbClr val="7030A0"/>
                  </a:solidFill>
                </a:endParaRPr>
              </a:p>
              <a:p>
                <a:endParaRPr lang="en-IN" sz="2400" b="1" i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545" y="1140680"/>
                <a:ext cx="11257936" cy="4339650"/>
              </a:xfrm>
              <a:prstGeom prst="rect">
                <a:avLst/>
              </a:prstGeom>
              <a:blipFill>
                <a:blip r:embed="rId2"/>
                <a:stretch>
                  <a:fillRect l="-86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79254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873636" y="297225"/>
            <a:ext cx="7947020" cy="523220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7030A0"/>
                </a:solidFill>
                <a:latin typeface="Times New Roman" charset="0"/>
                <a:ea typeface="Times New Roman" charset="0"/>
                <a:cs typeface="Times New Roman" charset="0"/>
              </a:rPr>
              <a:t>Applications of 18-electron rule to metal carbonyls</a:t>
            </a:r>
            <a:endParaRPr lang="en-IN" sz="2800" b="1" dirty="0">
              <a:solidFill>
                <a:srgbClr val="7030A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8178" y="963757"/>
            <a:ext cx="112579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C00000"/>
                </a:solidFill>
              </a:rPr>
              <a:t>heterolytic</a:t>
            </a:r>
            <a:r>
              <a:rPr lang="en-US" sz="2400" b="1" dirty="0">
                <a:solidFill>
                  <a:srgbClr val="C00000"/>
                </a:solidFill>
              </a:rPr>
              <a:t> cleavage</a:t>
            </a:r>
            <a:endParaRPr lang="en-IN" sz="2400" b="1" i="1" dirty="0">
              <a:solidFill>
                <a:srgbClr val="7030A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554" y="1011662"/>
            <a:ext cx="8779266" cy="54356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133088" y="3200400"/>
            <a:ext cx="12070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7030A0"/>
                </a:solidFill>
                <a:latin typeface="Times New Roman" charset="0"/>
                <a:ea typeface="Times New Roman" charset="0"/>
                <a:cs typeface="Times New Roman" charset="0"/>
              </a:rPr>
              <a:t>C</a:t>
            </a:r>
            <a:r>
              <a:rPr lang="en-US" sz="3600" b="1" baseline="-25000" dirty="0">
                <a:solidFill>
                  <a:srgbClr val="7030A0"/>
                </a:solidFill>
                <a:latin typeface="Times New Roman" charset="0"/>
                <a:ea typeface="Times New Roman" charset="0"/>
                <a:cs typeface="Times New Roman" charset="0"/>
              </a:rPr>
              <a:t>5</a:t>
            </a:r>
            <a:r>
              <a:rPr lang="en-US" sz="3600" b="1" dirty="0">
                <a:solidFill>
                  <a:srgbClr val="7030A0"/>
                </a:solidFill>
                <a:latin typeface="Times New Roman" charset="0"/>
                <a:ea typeface="Times New Roman" charset="0"/>
                <a:cs typeface="Times New Roman" charset="0"/>
              </a:rPr>
              <a:t>H</a:t>
            </a:r>
            <a:r>
              <a:rPr lang="en-US" sz="3600" b="1" baseline="-25000" dirty="0">
                <a:solidFill>
                  <a:srgbClr val="7030A0"/>
                </a:solidFill>
                <a:latin typeface="Times New Roman" charset="0"/>
                <a:ea typeface="Times New Roman" charset="0"/>
                <a:cs typeface="Times New Roman" charset="0"/>
              </a:rPr>
              <a:t>6</a:t>
            </a:r>
            <a:endParaRPr lang="en-IN" sz="3600" b="1" baseline="-25000" dirty="0">
              <a:solidFill>
                <a:srgbClr val="7030A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464820" y="2677180"/>
            <a:ext cx="13179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7030A0"/>
                </a:solidFill>
                <a:latin typeface="Times New Roman" charset="0"/>
                <a:ea typeface="Times New Roman" charset="0"/>
                <a:cs typeface="Times New Roman" charset="0"/>
              </a:rPr>
              <a:t>(C</a:t>
            </a:r>
            <a:r>
              <a:rPr lang="en-US" sz="2800" b="1" baseline="-25000" dirty="0">
                <a:solidFill>
                  <a:srgbClr val="7030A0"/>
                </a:solidFill>
                <a:latin typeface="Times New Roman" charset="0"/>
                <a:ea typeface="Times New Roman" charset="0"/>
                <a:cs typeface="Times New Roman" charset="0"/>
              </a:rPr>
              <a:t>5</a:t>
            </a:r>
            <a:r>
              <a:rPr lang="en-US" sz="2800" b="1" dirty="0">
                <a:solidFill>
                  <a:srgbClr val="7030A0"/>
                </a:solidFill>
                <a:latin typeface="Times New Roman" charset="0"/>
                <a:ea typeface="Times New Roman" charset="0"/>
                <a:cs typeface="Times New Roman" charset="0"/>
              </a:rPr>
              <a:t>H</a:t>
            </a:r>
            <a:r>
              <a:rPr lang="en-US" sz="2800" b="1" baseline="-25000" dirty="0">
                <a:solidFill>
                  <a:srgbClr val="7030A0"/>
                </a:solidFill>
                <a:latin typeface="Times New Roman" charset="0"/>
                <a:ea typeface="Times New Roman" charset="0"/>
                <a:cs typeface="Times New Roman" charset="0"/>
              </a:rPr>
              <a:t>5</a:t>
            </a:r>
            <a:r>
              <a:rPr lang="en-US" sz="4000" b="1" baseline="30000" dirty="0">
                <a:solidFill>
                  <a:srgbClr val="7030A0"/>
                </a:solidFill>
                <a:latin typeface="Times New Roman" charset="0"/>
                <a:ea typeface="Times New Roman" charset="0"/>
                <a:cs typeface="Times New Roman" charset="0"/>
              </a:rPr>
              <a:t>-</a:t>
            </a:r>
            <a:r>
              <a:rPr lang="en-US" sz="2800" b="1" dirty="0">
                <a:solidFill>
                  <a:srgbClr val="7030A0"/>
                </a:solidFill>
                <a:latin typeface="Times New Roman" charset="0"/>
                <a:ea typeface="Times New Roman" charset="0"/>
                <a:cs typeface="Times New Roman" charset="0"/>
              </a:rPr>
              <a:t>)</a:t>
            </a:r>
            <a:endParaRPr lang="en-IN" sz="2800" b="1" dirty="0">
              <a:solidFill>
                <a:srgbClr val="7030A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428803" y="5890965"/>
            <a:ext cx="12843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7030A0"/>
                </a:solidFill>
                <a:latin typeface="Times New Roman" charset="0"/>
                <a:ea typeface="Times New Roman" charset="0"/>
                <a:cs typeface="Times New Roman" charset="0"/>
              </a:rPr>
              <a:t>(C</a:t>
            </a:r>
            <a:r>
              <a:rPr lang="en-US" sz="2800" b="1" baseline="-25000" dirty="0">
                <a:solidFill>
                  <a:srgbClr val="7030A0"/>
                </a:solidFill>
                <a:latin typeface="Times New Roman" charset="0"/>
                <a:ea typeface="Times New Roman" charset="0"/>
                <a:cs typeface="Times New Roman" charset="0"/>
              </a:rPr>
              <a:t>5</a:t>
            </a:r>
            <a:r>
              <a:rPr lang="en-US" sz="2800" b="1" dirty="0">
                <a:solidFill>
                  <a:srgbClr val="7030A0"/>
                </a:solidFill>
                <a:latin typeface="Times New Roman" charset="0"/>
                <a:ea typeface="Times New Roman" charset="0"/>
                <a:cs typeface="Times New Roman" charset="0"/>
              </a:rPr>
              <a:t>H</a:t>
            </a:r>
            <a:r>
              <a:rPr lang="en-US" sz="2800" b="1" baseline="-25000" dirty="0">
                <a:solidFill>
                  <a:srgbClr val="7030A0"/>
                </a:solidFill>
                <a:latin typeface="Times New Roman" charset="0"/>
                <a:ea typeface="Times New Roman" charset="0"/>
                <a:cs typeface="Times New Roman" charset="0"/>
              </a:rPr>
              <a:t>5</a:t>
            </a:r>
            <a:r>
              <a:rPr lang="en-US" sz="4000" b="1" baseline="30000" dirty="0">
                <a:solidFill>
                  <a:srgbClr val="7030A0"/>
                </a:solidFill>
                <a:latin typeface="Times New Roman" charset="0"/>
                <a:ea typeface="Times New Roman" charset="0"/>
                <a:cs typeface="Times New Roman" charset="0"/>
              </a:rPr>
              <a:t>.</a:t>
            </a:r>
            <a:r>
              <a:rPr lang="en-US" sz="2800" b="1" dirty="0">
                <a:solidFill>
                  <a:srgbClr val="7030A0"/>
                </a:solidFill>
                <a:latin typeface="Times New Roman" charset="0"/>
                <a:ea typeface="Times New Roman" charset="0"/>
                <a:cs typeface="Times New Roman" charset="0"/>
              </a:rPr>
              <a:t>)</a:t>
            </a:r>
            <a:endParaRPr lang="en-IN" sz="2800" b="1" dirty="0">
              <a:solidFill>
                <a:srgbClr val="7030A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569627" y="3715877"/>
            <a:ext cx="27005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>
                <a:solidFill>
                  <a:srgbClr val="C00000"/>
                </a:solidFill>
              </a:rPr>
              <a:t>homolytic</a:t>
            </a:r>
            <a:r>
              <a:rPr lang="en-US" sz="2400" b="1" dirty="0">
                <a:solidFill>
                  <a:srgbClr val="C00000"/>
                </a:solidFill>
              </a:rPr>
              <a:t> cleavage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88057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en-US" dirty="0">
                <a:solidFill>
                  <a:srgbClr val="7030A0"/>
                </a:solidFill>
              </a:rPr>
            </a:b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56032" y="558993"/>
            <a:ext cx="1156833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C00000"/>
                </a:solidFill>
              </a:rPr>
              <a:t> Neutral atom method			Oxidation state method</a:t>
            </a:r>
          </a:p>
          <a:p>
            <a:endParaRPr lang="en-GB" sz="800" b="1" dirty="0">
              <a:solidFill>
                <a:srgbClr val="C00000"/>
              </a:solidFill>
            </a:endParaRPr>
          </a:p>
          <a:p>
            <a:r>
              <a:rPr lang="en-GB" sz="2800" b="1" dirty="0">
                <a:solidFill>
                  <a:srgbClr val="C00000"/>
                </a:solidFill>
              </a:rPr>
              <a:t>2. </a:t>
            </a:r>
            <a:r>
              <a:rPr lang="en-GB" sz="2800" b="1" dirty="0" err="1">
                <a:solidFill>
                  <a:srgbClr val="C00000"/>
                </a:solidFill>
              </a:rPr>
              <a:t>Ferrocene:Fe</a:t>
            </a:r>
            <a:r>
              <a:rPr lang="en-GB" sz="2800" b="1" dirty="0">
                <a:solidFill>
                  <a:srgbClr val="C00000"/>
                </a:solidFill>
              </a:rPr>
              <a:t>(C</a:t>
            </a:r>
            <a:r>
              <a:rPr lang="en-GB" sz="2800" b="1" baseline="-25000" dirty="0">
                <a:solidFill>
                  <a:srgbClr val="C00000"/>
                </a:solidFill>
              </a:rPr>
              <a:t>5</a:t>
            </a:r>
            <a:r>
              <a:rPr lang="en-GB" sz="2800" b="1" dirty="0">
                <a:solidFill>
                  <a:srgbClr val="C00000"/>
                </a:solidFill>
              </a:rPr>
              <a:t>H</a:t>
            </a:r>
            <a:r>
              <a:rPr lang="en-GB" sz="2800" b="1" baseline="-25000" dirty="0">
                <a:solidFill>
                  <a:srgbClr val="C00000"/>
                </a:solidFill>
              </a:rPr>
              <a:t>5</a:t>
            </a:r>
            <a:r>
              <a:rPr lang="en-GB" sz="2800" b="1" dirty="0">
                <a:solidFill>
                  <a:srgbClr val="C00000"/>
                </a:solidFill>
              </a:rPr>
              <a:t>)</a:t>
            </a:r>
            <a:r>
              <a:rPr lang="en-GB" sz="2800" b="1" baseline="-25000" dirty="0">
                <a:solidFill>
                  <a:srgbClr val="C00000"/>
                </a:solidFill>
              </a:rPr>
              <a:t>2</a:t>
            </a:r>
          </a:p>
          <a:p>
            <a:r>
              <a:rPr lang="en-GB" sz="2800" b="1" dirty="0"/>
              <a:t>Fe</a:t>
            </a:r>
            <a:r>
              <a:rPr lang="en-GB" sz="2800" b="1" baseline="30000" dirty="0"/>
              <a:t>0</a:t>
            </a:r>
            <a:r>
              <a:rPr lang="en-GB" sz="2800" b="1" dirty="0"/>
              <a:t> (4S</a:t>
            </a:r>
            <a:r>
              <a:rPr lang="en-GB" sz="2800" b="1" baseline="30000" dirty="0"/>
              <a:t>2</a:t>
            </a:r>
            <a:r>
              <a:rPr lang="en-GB" sz="2800" b="1" dirty="0"/>
              <a:t> 3d</a:t>
            </a:r>
            <a:r>
              <a:rPr lang="en-GB" sz="2800" b="1" baseline="30000" dirty="0"/>
              <a:t>6</a:t>
            </a:r>
            <a:r>
              <a:rPr lang="en-GB" sz="2800" b="1" dirty="0"/>
              <a:t>):	         8e		Fe</a:t>
            </a:r>
            <a:r>
              <a:rPr lang="en-GB" sz="2800" b="1" baseline="30000" dirty="0"/>
              <a:t>+2</a:t>
            </a:r>
            <a:r>
              <a:rPr lang="en-GB" sz="2800" b="1" dirty="0"/>
              <a:t>:	         6e</a:t>
            </a:r>
          </a:p>
          <a:p>
            <a:r>
              <a:rPr lang="en-GB" sz="2800" b="1" dirty="0"/>
              <a:t>2 (C</a:t>
            </a:r>
            <a:r>
              <a:rPr lang="en-GB" sz="2800" b="1" baseline="-25000" dirty="0"/>
              <a:t>5</a:t>
            </a:r>
            <a:r>
              <a:rPr lang="en-GB" sz="2800" b="1" dirty="0"/>
              <a:t>H</a:t>
            </a:r>
            <a:r>
              <a:rPr lang="en-GB" sz="2800" b="1" baseline="-25000" dirty="0"/>
              <a:t>5</a:t>
            </a:r>
            <a:r>
              <a:rPr lang="en-GB" sz="2800" b="1" dirty="0"/>
              <a:t>)</a:t>
            </a:r>
            <a:r>
              <a:rPr lang="en-GB" sz="4000" b="1" baseline="30000" dirty="0"/>
              <a:t>. </a:t>
            </a:r>
            <a:r>
              <a:rPr lang="en-GB" sz="2800" b="1" dirty="0"/>
              <a:t>(radical): 2x5= 10e		2 (C</a:t>
            </a:r>
            <a:r>
              <a:rPr lang="en-GB" sz="2800" b="1" baseline="-25000" dirty="0"/>
              <a:t>5</a:t>
            </a:r>
            <a:r>
              <a:rPr lang="en-GB" sz="2800" b="1" dirty="0"/>
              <a:t>H</a:t>
            </a:r>
            <a:r>
              <a:rPr lang="en-GB" sz="2800" b="1" baseline="-25000" dirty="0"/>
              <a:t>5</a:t>
            </a:r>
            <a:r>
              <a:rPr lang="en-GB" sz="2800" b="1" dirty="0"/>
              <a:t>)</a:t>
            </a:r>
            <a:r>
              <a:rPr lang="en-GB" sz="4000" b="1" baseline="30000" dirty="0"/>
              <a:t>- </a:t>
            </a:r>
            <a:r>
              <a:rPr lang="en-GB" sz="2800" b="1" dirty="0"/>
              <a:t>(anion): 2x6= 12e</a:t>
            </a:r>
          </a:p>
          <a:p>
            <a:r>
              <a:rPr lang="en-GB" sz="2800" b="1" dirty="0"/>
              <a:t>Total 10+8 = 18 e				Total 10+8 = 18 e</a:t>
            </a:r>
          </a:p>
          <a:p>
            <a:endParaRPr lang="en-US" sz="800" b="1" dirty="0">
              <a:solidFill>
                <a:srgbClr val="C00000"/>
              </a:solidFill>
              <a:sym typeface="Symbol" pitchFamily="18" charset="2"/>
            </a:endParaRPr>
          </a:p>
          <a:p>
            <a:r>
              <a:rPr lang="en-US" sz="2800" b="1" dirty="0">
                <a:solidFill>
                  <a:srgbClr val="C00000"/>
                </a:solidFill>
                <a:sym typeface="Symbol" pitchFamily="18" charset="2"/>
              </a:rPr>
              <a:t>3. </a:t>
            </a:r>
            <a:r>
              <a:rPr lang="pt-BR" sz="2800" b="1" baseline="30000" dirty="0">
                <a:solidFill>
                  <a:srgbClr val="C00000"/>
                </a:solidFill>
              </a:rPr>
              <a:t>5</a:t>
            </a:r>
            <a:r>
              <a:rPr lang="en-GB" sz="2800" b="1" dirty="0" err="1">
                <a:solidFill>
                  <a:srgbClr val="C00000"/>
                </a:solidFill>
              </a:rPr>
              <a:t>CpFe</a:t>
            </a:r>
            <a:r>
              <a:rPr lang="en-GB" sz="2800" b="1" dirty="0">
                <a:solidFill>
                  <a:srgbClr val="C00000"/>
                </a:solidFill>
              </a:rPr>
              <a:t>(CO)</a:t>
            </a:r>
            <a:r>
              <a:rPr lang="en-GB" sz="2800" b="1" baseline="-25000" dirty="0">
                <a:solidFill>
                  <a:srgbClr val="C00000"/>
                </a:solidFill>
              </a:rPr>
              <a:t>2</a:t>
            </a:r>
            <a:r>
              <a:rPr lang="en-GB" sz="2800" b="1" dirty="0">
                <a:solidFill>
                  <a:srgbClr val="C00000"/>
                </a:solidFill>
              </a:rPr>
              <a:t>Cl: </a:t>
            </a:r>
          </a:p>
          <a:p>
            <a:r>
              <a:rPr lang="en-GB" sz="2800" b="1" dirty="0"/>
              <a:t>8(Fe</a:t>
            </a:r>
            <a:r>
              <a:rPr lang="en-GB" sz="2800" b="1" baseline="30000" dirty="0"/>
              <a:t>0</a:t>
            </a:r>
            <a:r>
              <a:rPr lang="en-GB" sz="2800" b="1" dirty="0"/>
              <a:t>) +5+ (2x2)+1= 18e			6(Fe</a:t>
            </a:r>
            <a:r>
              <a:rPr lang="en-GB" sz="2800" b="1" baseline="30000" dirty="0"/>
              <a:t>+2</a:t>
            </a:r>
            <a:r>
              <a:rPr lang="en-GB" sz="2800" b="1" dirty="0"/>
              <a:t>) + 6 (</a:t>
            </a:r>
            <a:r>
              <a:rPr lang="en-GB" sz="2800" b="1" dirty="0" err="1"/>
              <a:t>Cp</a:t>
            </a:r>
            <a:r>
              <a:rPr lang="en-GB" sz="2800" b="1" dirty="0"/>
              <a:t>)+ (2x2)+2(Cl</a:t>
            </a:r>
            <a:r>
              <a:rPr lang="en-GB" sz="4000" b="1" dirty="0"/>
              <a:t>-</a:t>
            </a:r>
            <a:r>
              <a:rPr lang="en-GB" sz="2800" b="1" dirty="0"/>
              <a:t>)= 18e</a:t>
            </a:r>
          </a:p>
          <a:p>
            <a:endParaRPr lang="en-US" sz="800" b="1" dirty="0">
              <a:solidFill>
                <a:srgbClr val="C00000"/>
              </a:solidFill>
              <a:sym typeface="Symbol" pitchFamily="18" charset="2"/>
            </a:endParaRPr>
          </a:p>
          <a:p>
            <a:r>
              <a:rPr lang="en-US" sz="2800" b="1" dirty="0">
                <a:solidFill>
                  <a:srgbClr val="C00000"/>
                </a:solidFill>
                <a:sym typeface="Symbol" pitchFamily="18" charset="2"/>
              </a:rPr>
              <a:t>4. [</a:t>
            </a:r>
            <a:r>
              <a:rPr lang="en-GB" sz="2800" b="1" dirty="0">
                <a:solidFill>
                  <a:srgbClr val="C00000"/>
                </a:solidFill>
              </a:rPr>
              <a:t>Cp</a:t>
            </a:r>
            <a:r>
              <a:rPr lang="en-GB" sz="2800" b="1" baseline="-25000" dirty="0">
                <a:solidFill>
                  <a:srgbClr val="C00000"/>
                </a:solidFill>
              </a:rPr>
              <a:t>2</a:t>
            </a:r>
            <a:r>
              <a:rPr lang="en-GB" sz="2800" b="1" dirty="0">
                <a:solidFill>
                  <a:srgbClr val="C00000"/>
                </a:solidFill>
              </a:rPr>
              <a:t>Co)</a:t>
            </a:r>
            <a:r>
              <a:rPr lang="en-GB" sz="4000" b="1" baseline="30000" dirty="0">
                <a:solidFill>
                  <a:srgbClr val="C00000"/>
                </a:solidFill>
              </a:rPr>
              <a:t>+</a:t>
            </a:r>
            <a:r>
              <a:rPr lang="en-GB" sz="2800" b="1" dirty="0">
                <a:solidFill>
                  <a:srgbClr val="C00000"/>
                </a:solidFill>
              </a:rPr>
              <a:t>: </a:t>
            </a:r>
          </a:p>
          <a:p>
            <a:r>
              <a:rPr lang="en-GB" sz="2800" b="1" dirty="0"/>
              <a:t>9 (Co</a:t>
            </a:r>
            <a:r>
              <a:rPr lang="en-GB" sz="2800" b="1" baseline="30000" dirty="0"/>
              <a:t>0</a:t>
            </a:r>
            <a:r>
              <a:rPr lang="en-GB" sz="2800" b="1" dirty="0"/>
              <a:t>) +(5x2) + -1 (for +1)= 18e	6(Co</a:t>
            </a:r>
            <a:r>
              <a:rPr lang="en-GB" sz="2800" b="1" baseline="30000" dirty="0"/>
              <a:t>+3</a:t>
            </a:r>
            <a:r>
              <a:rPr lang="en-GB" sz="2800" b="1" dirty="0"/>
              <a:t>) + (6x2) = 18e</a:t>
            </a:r>
          </a:p>
          <a:p>
            <a:endParaRPr lang="en-US" sz="2800" b="1" dirty="0">
              <a:solidFill>
                <a:srgbClr val="C00000"/>
              </a:solidFill>
              <a:sym typeface="Symbol" pitchFamily="18" charset="2"/>
            </a:endParaRPr>
          </a:p>
          <a:p>
            <a:r>
              <a:rPr lang="en-US" sz="2800" b="1" dirty="0">
                <a:solidFill>
                  <a:srgbClr val="C00000"/>
                </a:solidFill>
                <a:sym typeface="Symbol" pitchFamily="18" charset="2"/>
              </a:rPr>
              <a:t>5. Na</a:t>
            </a:r>
            <a:r>
              <a:rPr lang="en-US" sz="2800" b="1" baseline="-25000" dirty="0">
                <a:solidFill>
                  <a:srgbClr val="C00000"/>
                </a:solidFill>
                <a:sym typeface="Symbol" pitchFamily="18" charset="2"/>
              </a:rPr>
              <a:t>2</a:t>
            </a:r>
            <a:r>
              <a:rPr lang="en-GB" sz="2800" b="1" dirty="0">
                <a:solidFill>
                  <a:srgbClr val="C00000"/>
                </a:solidFill>
              </a:rPr>
              <a:t>Fe(CO)n: 2Na</a:t>
            </a:r>
            <a:r>
              <a:rPr lang="en-GB" sz="2800" b="1" baseline="30000" dirty="0">
                <a:solidFill>
                  <a:srgbClr val="C00000"/>
                </a:solidFill>
              </a:rPr>
              <a:t>+</a:t>
            </a:r>
            <a:r>
              <a:rPr lang="en-GB" sz="2800" b="1" dirty="0">
                <a:solidFill>
                  <a:srgbClr val="C00000"/>
                </a:solidFill>
              </a:rPr>
              <a:t> +[Fe(CO)n]</a:t>
            </a:r>
            <a:r>
              <a:rPr lang="en-GB" sz="2800" b="1" baseline="30000" dirty="0">
                <a:solidFill>
                  <a:srgbClr val="C00000"/>
                </a:solidFill>
              </a:rPr>
              <a:t>2-</a:t>
            </a:r>
          </a:p>
          <a:p>
            <a:r>
              <a:rPr lang="en-GB" sz="2800" b="1" dirty="0"/>
              <a:t>8(Fe</a:t>
            </a:r>
            <a:r>
              <a:rPr lang="en-GB" sz="2800" b="1" baseline="30000" dirty="0"/>
              <a:t>0</a:t>
            </a:r>
            <a:r>
              <a:rPr lang="en-GB" sz="2800" b="1" dirty="0"/>
              <a:t>) +(nx2)+2 (for 2-)= 18e, so n=46+Fe(+2)6+ (2x2)+2(Cl</a:t>
            </a:r>
            <a:r>
              <a:rPr lang="en-GB" sz="4000" b="1" dirty="0"/>
              <a:t>-</a:t>
            </a:r>
            <a:r>
              <a:rPr lang="en-GB" sz="2800" b="1" dirty="0"/>
              <a:t>)= 18e</a:t>
            </a:r>
            <a:endParaRPr lang="en-US" sz="2800" dirty="0"/>
          </a:p>
          <a:p>
            <a:endParaRPr lang="en-US" sz="800" b="1" dirty="0">
              <a:solidFill>
                <a:srgbClr val="C00000"/>
              </a:solidFill>
              <a:sym typeface="Symbol" pitchFamily="18" charset="2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76" y="972212"/>
            <a:ext cx="1867307" cy="1436951"/>
          </a:xfrm>
          <a:prstGeom prst="rect">
            <a:avLst/>
          </a:prstGeom>
        </p:spPr>
      </p:pic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2129668" y="41193"/>
            <a:ext cx="8038460" cy="523220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7030A0"/>
                </a:solidFill>
                <a:latin typeface="Times New Roman" charset="0"/>
                <a:ea typeface="Times New Roman" charset="0"/>
                <a:cs typeface="Times New Roman" charset="0"/>
              </a:rPr>
              <a:t>Applications of 18-electron rule to </a:t>
            </a:r>
            <a:r>
              <a:rPr lang="en-US" sz="2800" b="1">
                <a:solidFill>
                  <a:srgbClr val="7030A0"/>
                </a:solidFill>
                <a:latin typeface="Times New Roman" charset="0"/>
                <a:ea typeface="Times New Roman" charset="0"/>
                <a:cs typeface="Times New Roman" charset="0"/>
              </a:rPr>
              <a:t>metal carbonyls</a:t>
            </a:r>
            <a:endParaRPr lang="en-IN" sz="2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525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en-US" dirty="0">
                <a:solidFill>
                  <a:srgbClr val="7030A0"/>
                </a:solidFill>
              </a:rPr>
            </a:b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56032" y="558993"/>
                <a:ext cx="11568330" cy="63709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2800" b="1" dirty="0">
                    <a:solidFill>
                      <a:srgbClr val="C00000"/>
                    </a:solidFill>
                  </a:rPr>
                  <a:t> Neutral atom method					Oxidation state method</a:t>
                </a:r>
                <a:endParaRPr lang="en-US" sz="800" b="1" dirty="0">
                  <a:solidFill>
                    <a:srgbClr val="C00000"/>
                  </a:solidFill>
                  <a:sym typeface="Symbol" pitchFamily="18" charset="2"/>
                </a:endParaRPr>
              </a:p>
              <a:p>
                <a:r>
                  <a:rPr lang="en-US" sz="2800" b="1" dirty="0">
                    <a:solidFill>
                      <a:srgbClr val="C00000"/>
                    </a:solidFill>
                    <a:sym typeface="Symbol" pitchFamily="18" charset="2"/>
                  </a:rPr>
                  <a:t>6. </a:t>
                </a:r>
                <a:r>
                  <a:rPr lang="en-US" sz="2800" b="1" dirty="0" err="1">
                    <a:solidFill>
                      <a:srgbClr val="C00000"/>
                    </a:solidFill>
                    <a:sym typeface="Symbol" pitchFamily="18" charset="2"/>
                  </a:rPr>
                  <a:t>Mn</a:t>
                </a:r>
                <a:r>
                  <a:rPr lang="en-GB" sz="2800" b="1" dirty="0">
                    <a:solidFill>
                      <a:srgbClr val="C00000"/>
                    </a:solidFill>
                    <a:sym typeface="Symbol" pitchFamily="18" charset="2"/>
                  </a:rPr>
                  <a:t>Br</a:t>
                </a:r>
                <a:r>
                  <a:rPr lang="en-GB" sz="2800" b="1" dirty="0">
                    <a:solidFill>
                      <a:srgbClr val="C00000"/>
                    </a:solidFill>
                  </a:rPr>
                  <a:t>(CO)n: </a:t>
                </a:r>
              </a:p>
              <a:p>
                <a:r>
                  <a:rPr lang="en-GB" sz="2800" b="1" dirty="0"/>
                  <a:t>7 (Mn</a:t>
                </a:r>
                <a:r>
                  <a:rPr lang="en-GB" sz="2800" b="1" baseline="30000" dirty="0"/>
                  <a:t>0</a:t>
                </a:r>
                <a:r>
                  <a:rPr lang="en-GB" sz="2800" b="1" dirty="0"/>
                  <a:t>) +1 (for Br</a:t>
                </a:r>
                <a:r>
                  <a:rPr lang="en-GB" sz="4000" b="1" baseline="30000" dirty="0"/>
                  <a:t>.</a:t>
                </a:r>
                <a:r>
                  <a:rPr lang="en-GB" sz="2800" b="1" dirty="0"/>
                  <a:t>)+ (nx2) = 18e, </a:t>
                </a:r>
                <a:r>
                  <a:rPr lang="en-US" sz="2800" b="1" dirty="0"/>
                  <a:t>So n=5</a:t>
                </a:r>
              </a:p>
              <a:p>
                <a:endParaRPr lang="en-US" sz="800" b="1" dirty="0">
                  <a:solidFill>
                    <a:srgbClr val="C00000"/>
                  </a:solidFill>
                  <a:sym typeface="Symbol" pitchFamily="18" charset="2"/>
                </a:endParaRPr>
              </a:p>
              <a:p>
                <a:endParaRPr lang="en-US" sz="800" b="1" dirty="0">
                  <a:solidFill>
                    <a:srgbClr val="C00000"/>
                  </a:solidFill>
                  <a:sym typeface="Symbol" pitchFamily="18" charset="2"/>
                </a:endParaRPr>
              </a:p>
              <a:p>
                <a:r>
                  <a:rPr lang="en-US" sz="2800" b="1" dirty="0">
                    <a:solidFill>
                      <a:srgbClr val="C00000"/>
                    </a:solidFill>
                    <a:sym typeface="Symbol" pitchFamily="18" charset="2"/>
                  </a:rPr>
                  <a:t>7. Find M, in the stable complex [</a:t>
                </a:r>
                <a:r>
                  <a:rPr lang="en-US" sz="2800" b="1" dirty="0" err="1">
                    <a:solidFill>
                      <a:srgbClr val="C00000"/>
                    </a:solidFill>
                    <a:sym typeface="Symbol" pitchFamily="18" charset="2"/>
                  </a:rPr>
                  <a:t>Cp</a:t>
                </a:r>
                <a:r>
                  <a:rPr lang="en-GB" sz="2800" b="1" dirty="0">
                    <a:solidFill>
                      <a:srgbClr val="C00000"/>
                    </a:solidFill>
                    <a:sym typeface="Symbol" pitchFamily="18" charset="2"/>
                  </a:rPr>
                  <a:t>M</a:t>
                </a:r>
                <a:r>
                  <a:rPr lang="en-GB" sz="2800" b="1" dirty="0">
                    <a:solidFill>
                      <a:srgbClr val="C00000"/>
                    </a:solidFill>
                  </a:rPr>
                  <a:t>(CO)</a:t>
                </a:r>
                <a:r>
                  <a:rPr lang="en-GB" sz="2800" b="1" baseline="-25000" dirty="0">
                    <a:solidFill>
                      <a:srgbClr val="C00000"/>
                    </a:solidFill>
                  </a:rPr>
                  <a:t>3</a:t>
                </a:r>
                <a:r>
                  <a:rPr lang="en-GB" sz="2800" b="1" dirty="0">
                    <a:solidFill>
                      <a:srgbClr val="C00000"/>
                    </a:solidFill>
                  </a:rPr>
                  <a:t>]</a:t>
                </a:r>
                <a:r>
                  <a:rPr lang="en-GB" sz="2800" b="1" baseline="-25000" dirty="0">
                    <a:solidFill>
                      <a:srgbClr val="C00000"/>
                    </a:solidFill>
                  </a:rPr>
                  <a:t>2</a:t>
                </a:r>
                <a:r>
                  <a:rPr lang="en-GB" sz="2800" b="1" dirty="0">
                    <a:solidFill>
                      <a:srgbClr val="C00000"/>
                    </a:solidFill>
                  </a:rPr>
                  <a:t>: </a:t>
                </a:r>
              </a:p>
              <a:p>
                <a:r>
                  <a:rPr lang="en-GB" sz="2800" b="1" dirty="0"/>
                  <a:t>M (M</a:t>
                </a:r>
                <a:r>
                  <a:rPr lang="en-GB" sz="2800" b="1" baseline="30000" dirty="0"/>
                  <a:t>0</a:t>
                </a:r>
                <a:r>
                  <a:rPr lang="en-GB" sz="2800" b="1" dirty="0"/>
                  <a:t>) +5 (</a:t>
                </a:r>
                <a:r>
                  <a:rPr lang="en-GB" sz="2800" b="1" dirty="0" err="1"/>
                  <a:t>Cp</a:t>
                </a:r>
                <a:r>
                  <a:rPr lang="en-GB" sz="2800" b="1" dirty="0"/>
                  <a:t>)+ (3x2)+1(for M-M bond) = 18e, </a:t>
                </a:r>
                <a:r>
                  <a:rPr lang="en-US" sz="2800" b="1" dirty="0"/>
                  <a:t>So M=18-12 = 6, i.e. M= Cr or Mo or W</a:t>
                </a:r>
              </a:p>
              <a:p>
                <a:r>
                  <a:rPr lang="en-US" sz="2800" b="1" dirty="0">
                    <a:solidFill>
                      <a:srgbClr val="C00000"/>
                    </a:solidFill>
                  </a:rPr>
                  <a:t>13. Find the nature of V(CO)6, whether it is </a:t>
                </a:r>
                <a:r>
                  <a:rPr lang="en-US" sz="2800" b="1" dirty="0" err="1">
                    <a:solidFill>
                      <a:srgbClr val="C00000"/>
                    </a:solidFill>
                  </a:rPr>
                  <a:t>oxidising</a:t>
                </a:r>
                <a:r>
                  <a:rPr lang="en-US" sz="2800" b="1" dirty="0">
                    <a:solidFill>
                      <a:srgbClr val="C00000"/>
                    </a:solidFill>
                  </a:rPr>
                  <a:t> or reducing agent &amp; its magnetic properties.</a:t>
                </a:r>
              </a:p>
              <a:p>
                <a:r>
                  <a:rPr lang="en-US" sz="2800" b="1" dirty="0"/>
                  <a:t>V(CO)6 is 17 e system. So for (17e+e</a:t>
                </a:r>
                <a14:m>
                  <m:oMath xmlns:m="http://schemas.openxmlformats.org/officeDocument/2006/math">
                    <m:r>
                      <a:rPr lang="en-US" sz="2800" b="1"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  <m:r>
                      <a:rPr lang="is-IS" sz="2800" b="1" i="1">
                        <a:latin typeface="Cambria Math" charset="0"/>
                        <a:ea typeface="Cambria Math" charset="0"/>
                        <a:cs typeface="Cambria Math" charset="0"/>
                      </a:rPr>
                      <m:t>→</m:t>
                    </m:r>
                  </m:oMath>
                </a14:m>
                <a:r>
                  <a:rPr lang="en-US" sz="2800" dirty="0"/>
                  <a:t> 18e, </a:t>
                </a:r>
                <a:r>
                  <a:rPr lang="en-US" sz="2800" b="1" dirty="0"/>
                  <a:t>V(CO)6 gets reduce) it is acting as strong </a:t>
                </a:r>
                <a:r>
                  <a:rPr lang="en-US" sz="2800" b="1" dirty="0" err="1"/>
                  <a:t>oxidising</a:t>
                </a:r>
                <a:r>
                  <a:rPr lang="en-US" sz="2800" b="1" dirty="0"/>
                  <a:t> reagent. 1 unpaired e, so paramagnetic in nature. (3p</a:t>
                </a:r>
                <a:r>
                  <a:rPr lang="en-US" sz="2800" b="1" baseline="30000" dirty="0"/>
                  <a:t>6</a:t>
                </a:r>
                <a:r>
                  <a:rPr lang="en-US" sz="2800" b="1" dirty="0"/>
                  <a:t> 4S</a:t>
                </a:r>
                <a:r>
                  <a:rPr lang="en-US" sz="2800" b="1" baseline="30000" dirty="0"/>
                  <a:t>2</a:t>
                </a:r>
                <a:r>
                  <a:rPr lang="en-US" sz="2800" b="1" dirty="0"/>
                  <a:t> 3d</a:t>
                </a:r>
                <a:r>
                  <a:rPr lang="en-US" sz="2800" b="1" baseline="30000" dirty="0"/>
                  <a:t>9</a:t>
                </a:r>
                <a:r>
                  <a:rPr lang="en-US" sz="2800" b="1" dirty="0"/>
                  <a:t>)</a:t>
                </a:r>
              </a:p>
              <a:p>
                <a:r>
                  <a:rPr lang="en-US" sz="2800" b="1" dirty="0">
                    <a:solidFill>
                      <a:srgbClr val="C00000"/>
                    </a:solidFill>
                  </a:rPr>
                  <a:t>14. Find the nature &amp; magnetic property of (</a:t>
                </a:r>
                <a:r>
                  <a:rPr lang="en-US" sz="2800" b="1" dirty="0" err="1">
                    <a:solidFill>
                      <a:srgbClr val="C00000"/>
                    </a:solidFill>
                  </a:rPr>
                  <a:t>Cp</a:t>
                </a:r>
                <a:r>
                  <a:rPr lang="en-US" sz="2800" b="1" dirty="0">
                    <a:solidFill>
                      <a:srgbClr val="C00000"/>
                    </a:solidFill>
                  </a:rPr>
                  <a:t>)</a:t>
                </a:r>
                <a:r>
                  <a:rPr lang="en-US" sz="2800" b="1" baseline="-25000" dirty="0">
                    <a:solidFill>
                      <a:srgbClr val="C00000"/>
                    </a:solidFill>
                  </a:rPr>
                  <a:t>2</a:t>
                </a:r>
                <a:r>
                  <a:rPr lang="en-US" sz="2800" b="1" dirty="0">
                    <a:solidFill>
                      <a:srgbClr val="C00000"/>
                    </a:solidFill>
                  </a:rPr>
                  <a:t>Co</a:t>
                </a:r>
              </a:p>
              <a:p>
                <a:r>
                  <a:rPr lang="en-GB" sz="2800" b="1" dirty="0"/>
                  <a:t>9 (Co</a:t>
                </a:r>
                <a:r>
                  <a:rPr lang="en-GB" sz="2800" b="1" baseline="30000" dirty="0"/>
                  <a:t>0</a:t>
                </a:r>
                <a:r>
                  <a:rPr lang="en-GB" sz="2800" b="1" dirty="0"/>
                  <a:t>) + (5x2) = 19e. So for </a:t>
                </a:r>
                <a:r>
                  <a:rPr lang="en-US" sz="2800" b="1" dirty="0"/>
                  <a:t>(19e - e</a:t>
                </a:r>
                <a14:m>
                  <m:oMath xmlns:m="http://schemas.openxmlformats.org/officeDocument/2006/math">
                    <m:r>
                      <a:rPr lang="en-US" sz="2800" b="1"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  <m:r>
                      <a:rPr lang="is-IS" sz="2800" b="1" i="1">
                        <a:latin typeface="Cambria Math" charset="0"/>
                        <a:ea typeface="Cambria Math" charset="0"/>
                        <a:cs typeface="Cambria Math" charset="0"/>
                      </a:rPr>
                      <m:t>→</m:t>
                    </m:r>
                  </m:oMath>
                </a14:m>
                <a:r>
                  <a:rPr lang="en-US" sz="2800" dirty="0"/>
                  <a:t>18e,it </a:t>
                </a:r>
                <a:r>
                  <a:rPr lang="en-US" sz="2800" b="1" dirty="0"/>
                  <a:t>gets oxidize) it is acting as strong reducing reagent. 1 unpaired e, so paramagnetic in nature. (3p</a:t>
                </a:r>
                <a:r>
                  <a:rPr lang="en-US" sz="2800" b="1" baseline="30000" dirty="0"/>
                  <a:t>6</a:t>
                </a:r>
                <a:r>
                  <a:rPr lang="en-US" sz="2800" b="1" dirty="0"/>
                  <a:t> 4S</a:t>
                </a:r>
                <a:r>
                  <a:rPr lang="en-US" sz="2800" b="1" baseline="30000" dirty="0"/>
                  <a:t>2</a:t>
                </a:r>
                <a:r>
                  <a:rPr lang="en-US" sz="2800" b="1" dirty="0"/>
                  <a:t> 3d</a:t>
                </a:r>
                <a:r>
                  <a:rPr lang="en-US" sz="2800" b="1" baseline="30000" dirty="0"/>
                  <a:t>9</a:t>
                </a:r>
                <a:r>
                  <a:rPr lang="en-US" sz="2800" b="1" dirty="0"/>
                  <a:t>)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032" y="558993"/>
                <a:ext cx="11568330" cy="6370975"/>
              </a:xfrm>
              <a:prstGeom prst="rect">
                <a:avLst/>
              </a:prstGeom>
              <a:blipFill>
                <a:blip r:embed="rId2"/>
                <a:stretch>
                  <a:fillRect l="-1054" t="-957" r="-1581" b="-181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2312548" y="96057"/>
            <a:ext cx="7892156" cy="523220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7030A0"/>
                </a:solidFill>
                <a:latin typeface="Times New Roman" charset="0"/>
                <a:ea typeface="Times New Roman" charset="0"/>
                <a:cs typeface="Times New Roman" charset="0"/>
              </a:rPr>
              <a:t>Applications of 18-electron rule to </a:t>
            </a:r>
            <a:r>
              <a:rPr lang="en-US" sz="2800" b="1">
                <a:solidFill>
                  <a:srgbClr val="7030A0"/>
                </a:solidFill>
                <a:latin typeface="Times New Roman" charset="0"/>
                <a:ea typeface="Times New Roman" charset="0"/>
                <a:cs typeface="Times New Roman" charset="0"/>
              </a:rPr>
              <a:t>metal carbonyls</a:t>
            </a:r>
            <a:endParaRPr lang="en-IN" sz="2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5694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5"/>
          <p:cNvSpPr>
            <a:spLocks noChangeArrowheads="1"/>
          </p:cNvSpPr>
          <p:nvPr/>
        </p:nvSpPr>
        <p:spPr bwMode="auto">
          <a:xfrm>
            <a:off x="1524001" y="200608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IN"/>
          </a:p>
        </p:txBody>
      </p:sp>
      <p:graphicFrame>
        <p:nvGraphicFramePr>
          <p:cNvPr id="9218" name="Object 4"/>
          <p:cNvGraphicFramePr>
            <a:graphicFrameLocks noChangeAspect="1"/>
          </p:cNvGraphicFramePr>
          <p:nvPr/>
        </p:nvGraphicFramePr>
        <p:xfrm>
          <a:off x="3048000" y="533401"/>
          <a:ext cx="6553200" cy="3846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4224867" imgH="2478617" progId="">
                  <p:embed/>
                </p:oleObj>
              </mc:Choice>
              <mc:Fallback>
                <p:oleObj name="CS ChemDraw Drawing" r:id="rId2" imgW="4224867" imgH="2478617" progId="">
                  <p:embed/>
                  <p:pic>
                    <p:nvPicPr>
                      <p:cNvPr id="921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533401"/>
                        <a:ext cx="6553200" cy="3846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0" name="Rectangle 7"/>
          <p:cNvSpPr>
            <a:spLocks noChangeArrowheads="1"/>
          </p:cNvSpPr>
          <p:nvPr/>
        </p:nvSpPr>
        <p:spPr bwMode="auto">
          <a:xfrm>
            <a:off x="1524001" y="1734622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IN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2066446" y="46762"/>
            <a:ext cx="7937090" cy="523220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7030A0"/>
                </a:solidFill>
                <a:latin typeface="Times New Roman" charset="0"/>
                <a:ea typeface="Times New Roman" charset="0"/>
                <a:cs typeface="Times New Roman" charset="0"/>
              </a:rPr>
              <a:t>Applications of 18-electron rule to metal carbonyls</a:t>
            </a:r>
            <a:endParaRPr lang="en-IN" sz="2800" b="1" dirty="0">
              <a:solidFill>
                <a:srgbClr val="7030A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29021" y="918701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/>
              <a:t>15</a:t>
            </a:r>
            <a:endParaRPr lang="en-US" b="1" baseline="30000" dirty="0"/>
          </a:p>
        </p:txBody>
      </p:sp>
      <p:sp>
        <p:nvSpPr>
          <p:cNvPr id="8" name="Rectangle 7"/>
          <p:cNvSpPr/>
          <p:nvPr/>
        </p:nvSpPr>
        <p:spPr>
          <a:xfrm>
            <a:off x="1244845" y="3393677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16</a:t>
            </a:r>
            <a:endParaRPr lang="en-US" b="1" baseline="30000" dirty="0"/>
          </a:p>
        </p:txBody>
      </p:sp>
    </p:spTree>
    <p:extLst>
      <p:ext uri="{BB962C8B-B14F-4D97-AF65-F5344CB8AC3E}">
        <p14:creationId xmlns:p14="http://schemas.microsoft.com/office/powerpoint/2010/main" val="8983032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en-US" dirty="0">
                <a:solidFill>
                  <a:srgbClr val="7030A0"/>
                </a:solidFill>
              </a:rPr>
            </a:b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56032" y="833313"/>
                <a:ext cx="11568330" cy="58169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2800" b="1" dirty="0">
                    <a:solidFill>
                      <a:srgbClr val="C00000"/>
                    </a:solidFill>
                  </a:rPr>
                  <a:t> Neutral atom method				Oxidation state method</a:t>
                </a:r>
              </a:p>
              <a:p>
                <a:endParaRPr lang="en-GB" sz="2800" b="1" dirty="0">
                  <a:solidFill>
                    <a:srgbClr val="C00000"/>
                  </a:solidFill>
                </a:endParaRPr>
              </a:p>
              <a:p>
                <a:r>
                  <a:rPr lang="en-US" sz="2800" b="1" dirty="0">
                    <a:solidFill>
                      <a:srgbClr val="C00000"/>
                    </a:solidFill>
                  </a:rPr>
                  <a:t>1. </a:t>
                </a:r>
                <a:r>
                  <a:rPr lang="en-US" sz="2800" b="1" dirty="0">
                    <a:solidFill>
                      <a:srgbClr val="C00000"/>
                    </a:solidFill>
                    <a:sym typeface="Symbol" pitchFamily="18" charset="2"/>
                  </a:rPr>
                  <a:t>[</a:t>
                </a:r>
                <a:r>
                  <a:rPr lang="en-GB" sz="2800" b="1" dirty="0">
                    <a:solidFill>
                      <a:srgbClr val="C00000"/>
                    </a:solidFill>
                    <a:sym typeface="Symbol" pitchFamily="18" charset="2"/>
                  </a:rPr>
                  <a:t>Co</a:t>
                </a:r>
                <a:r>
                  <a:rPr lang="en-GB" sz="4000" b="1" baseline="30000" dirty="0">
                    <a:solidFill>
                      <a:srgbClr val="C00000"/>
                    </a:solidFill>
                    <a:sym typeface="Symbol" pitchFamily="18" charset="2"/>
                  </a:rPr>
                  <a:t>-</a:t>
                </a:r>
                <a14:m>
                  <m:oMath xmlns:m="http://schemas.openxmlformats.org/officeDocument/2006/math">
                    <m:r>
                      <a:rPr lang="en-US" sz="2800" b="1">
                        <a:solidFill>
                          <a:srgbClr val="C0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(</m:t>
                    </m:r>
                  </m:oMath>
                </a14:m>
                <a:r>
                  <a:rPr lang="en-US" sz="2800" b="1" dirty="0">
                    <a:solidFill>
                      <a:srgbClr val="C00000"/>
                    </a:solidFill>
                  </a:rPr>
                  <a:t>CO)</a:t>
                </a:r>
                <a:r>
                  <a:rPr lang="en-US" sz="2800" b="1" baseline="-25000" dirty="0">
                    <a:solidFill>
                      <a:srgbClr val="C00000"/>
                    </a:solidFill>
                  </a:rPr>
                  <a:t>3</a:t>
                </a:r>
                <a:r>
                  <a:rPr lang="en-GB" sz="2800" b="1" dirty="0">
                    <a:solidFill>
                      <a:srgbClr val="C00000"/>
                    </a:solidFill>
                  </a:rPr>
                  <a:t>(NO</a:t>
                </a:r>
                <a:r>
                  <a:rPr lang="en-GB" sz="4000" b="1" baseline="30000" dirty="0">
                    <a:solidFill>
                      <a:srgbClr val="C00000"/>
                    </a:solidFill>
                  </a:rPr>
                  <a:t>+</a:t>
                </a:r>
                <a:r>
                  <a:rPr lang="en-GB" sz="2800" b="1" dirty="0">
                    <a:solidFill>
                      <a:srgbClr val="C00000"/>
                    </a:solidFill>
                  </a:rPr>
                  <a:t>)]:</a:t>
                </a:r>
              </a:p>
              <a:p>
                <a:r>
                  <a:rPr lang="en-GB" sz="2800" b="1" dirty="0"/>
                  <a:t>9(Co</a:t>
                </a:r>
                <a:r>
                  <a:rPr lang="en-GB" sz="2800" b="1" baseline="30000" dirty="0"/>
                  <a:t>0</a:t>
                </a:r>
                <a:r>
                  <a:rPr lang="en-GB" sz="2800" b="1" dirty="0"/>
                  <a:t>) +6 (for 3 CO)+ 3 (for NO)= 18e; </a:t>
                </a:r>
              </a:p>
              <a:p>
                <a:r>
                  <a:rPr lang="en-GB" sz="2800" b="1" dirty="0"/>
                  <a:t>10(Co</a:t>
                </a:r>
                <a:r>
                  <a:rPr lang="en-GB" sz="2800" b="1" baseline="30000" dirty="0"/>
                  <a:t>-1</a:t>
                </a:r>
                <a:r>
                  <a:rPr lang="en-GB" sz="2800" b="1" dirty="0"/>
                  <a:t>) +6 (for 3 CO)+ 2 (for NO</a:t>
                </a:r>
                <a:r>
                  <a:rPr lang="en-GB" sz="4000" b="1" baseline="30000" dirty="0"/>
                  <a:t>+</a:t>
                </a:r>
                <a:r>
                  <a:rPr lang="en-GB" sz="2800" b="1" dirty="0"/>
                  <a:t>)= 18e</a:t>
                </a:r>
                <a:endParaRPr lang="en-US" sz="2800" b="1" dirty="0">
                  <a:solidFill>
                    <a:srgbClr val="C00000"/>
                  </a:solidFill>
                </a:endParaRPr>
              </a:p>
              <a:p>
                <a:endParaRPr lang="en-US" sz="2800" b="1" dirty="0">
                  <a:solidFill>
                    <a:srgbClr val="C00000"/>
                  </a:solidFill>
                </a:endParaRPr>
              </a:p>
              <a:p>
                <a:r>
                  <a:rPr lang="en-US" sz="2800" b="1" dirty="0">
                    <a:solidFill>
                      <a:srgbClr val="C00000"/>
                    </a:solidFill>
                  </a:rPr>
                  <a:t>2. </a:t>
                </a:r>
                <a:r>
                  <a:rPr lang="en-US" sz="2800" b="1" dirty="0">
                    <a:solidFill>
                      <a:srgbClr val="C00000"/>
                    </a:solidFill>
                    <a:sym typeface="Symbol" pitchFamily="18" charset="2"/>
                  </a:rPr>
                  <a:t>[</a:t>
                </a:r>
                <a:r>
                  <a:rPr lang="en-GB" sz="2800" b="1" dirty="0">
                    <a:solidFill>
                      <a:srgbClr val="C00000"/>
                    </a:solidFill>
                    <a:sym typeface="Symbol" pitchFamily="18" charset="2"/>
                  </a:rPr>
                  <a:t>Fe</a:t>
                </a:r>
                <a:r>
                  <a:rPr lang="en-GB" sz="4000" b="1" baseline="30000" dirty="0">
                    <a:solidFill>
                      <a:srgbClr val="C00000"/>
                    </a:solidFill>
                    <a:sym typeface="Symbol" pitchFamily="18" charset="2"/>
                  </a:rPr>
                  <a:t>-2</a:t>
                </a:r>
                <a14:m>
                  <m:oMath xmlns:m="http://schemas.openxmlformats.org/officeDocument/2006/math">
                    <m:r>
                      <a:rPr lang="en-US" sz="2800" b="1">
                        <a:solidFill>
                          <a:srgbClr val="C0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(</m:t>
                    </m:r>
                  </m:oMath>
                </a14:m>
                <a:r>
                  <a:rPr lang="en-US" sz="2800" b="1" dirty="0">
                    <a:solidFill>
                      <a:srgbClr val="C00000"/>
                    </a:solidFill>
                  </a:rPr>
                  <a:t>CO)</a:t>
                </a:r>
                <a:r>
                  <a:rPr lang="en-US" sz="2800" b="1" baseline="-25000" dirty="0">
                    <a:solidFill>
                      <a:srgbClr val="C00000"/>
                    </a:solidFill>
                  </a:rPr>
                  <a:t>2</a:t>
                </a:r>
                <a:r>
                  <a:rPr lang="en-GB" sz="2800" b="1" dirty="0">
                    <a:solidFill>
                      <a:srgbClr val="C00000"/>
                    </a:solidFill>
                  </a:rPr>
                  <a:t>(NO</a:t>
                </a:r>
                <a:r>
                  <a:rPr lang="en-GB" sz="4000" b="1" baseline="30000" dirty="0">
                    <a:solidFill>
                      <a:srgbClr val="C00000"/>
                    </a:solidFill>
                  </a:rPr>
                  <a:t>+</a:t>
                </a:r>
                <a:r>
                  <a:rPr lang="en-GB" sz="2800" b="1" dirty="0">
                    <a:solidFill>
                      <a:srgbClr val="C00000"/>
                    </a:solidFill>
                  </a:rPr>
                  <a:t>)</a:t>
                </a:r>
                <a:r>
                  <a:rPr lang="en-GB" sz="2800" b="1" baseline="-25000" dirty="0">
                    <a:solidFill>
                      <a:srgbClr val="C00000"/>
                    </a:solidFill>
                  </a:rPr>
                  <a:t>2</a:t>
                </a:r>
                <a:r>
                  <a:rPr lang="en-GB" sz="2800" b="1" dirty="0">
                    <a:solidFill>
                      <a:srgbClr val="C00000"/>
                    </a:solidFill>
                  </a:rPr>
                  <a:t>]:</a:t>
                </a:r>
              </a:p>
              <a:p>
                <a:r>
                  <a:rPr lang="en-GB" sz="2800" b="1" dirty="0"/>
                  <a:t>8(Fe</a:t>
                </a:r>
                <a:r>
                  <a:rPr lang="en-GB" sz="2800" b="1" baseline="30000" dirty="0"/>
                  <a:t>0</a:t>
                </a:r>
                <a:r>
                  <a:rPr lang="en-GB" sz="2800" b="1" dirty="0"/>
                  <a:t>) +4 (for 2 CO)+ (2x3)(for 2 NO)= 18e; </a:t>
                </a:r>
              </a:p>
              <a:p>
                <a:r>
                  <a:rPr lang="en-GB" sz="2800" b="1" dirty="0"/>
                  <a:t>10(Fe</a:t>
                </a:r>
                <a:r>
                  <a:rPr lang="en-GB" sz="2800" b="1" baseline="30000" dirty="0"/>
                  <a:t>-2</a:t>
                </a:r>
                <a:r>
                  <a:rPr lang="en-GB" sz="2800" b="1" dirty="0"/>
                  <a:t>) +4 (for 2 CO)+ (2x2)(for 2 NO</a:t>
                </a:r>
                <a:r>
                  <a:rPr lang="en-GB" sz="4000" b="1" baseline="30000" dirty="0"/>
                  <a:t>+</a:t>
                </a:r>
                <a:r>
                  <a:rPr lang="en-GB" sz="2800" b="1" dirty="0"/>
                  <a:t>)= 18</a:t>
                </a:r>
              </a:p>
              <a:p>
                <a:endParaRPr lang="en-US" sz="2800" b="1" dirty="0">
                  <a:solidFill>
                    <a:srgbClr val="C00000"/>
                  </a:solidFill>
                </a:endParaRPr>
              </a:p>
              <a:p>
                <a:r>
                  <a:rPr lang="en-US" sz="2800" b="1" dirty="0">
                    <a:solidFill>
                      <a:srgbClr val="C00000"/>
                    </a:solidFill>
                  </a:rPr>
                  <a:t>3. </a:t>
                </a:r>
                <a:r>
                  <a:rPr lang="en-US" sz="2800" b="1" dirty="0">
                    <a:solidFill>
                      <a:srgbClr val="C00000"/>
                    </a:solidFill>
                    <a:sym typeface="Symbol" pitchFamily="18" charset="2"/>
                  </a:rPr>
                  <a:t>[</a:t>
                </a:r>
                <a:r>
                  <a:rPr lang="en-GB" sz="2800" b="1" dirty="0">
                    <a:solidFill>
                      <a:srgbClr val="C00000"/>
                    </a:solidFill>
                    <a:sym typeface="Symbol" pitchFamily="18" charset="2"/>
                  </a:rPr>
                  <a:t>Fe</a:t>
                </a:r>
                <a:r>
                  <a:rPr lang="en-GB" sz="2800" b="1" baseline="30000" dirty="0">
                    <a:solidFill>
                      <a:srgbClr val="C00000"/>
                    </a:solidFill>
                    <a:sym typeface="Symbol" pitchFamily="18" charset="2"/>
                  </a:rPr>
                  <a:t>-2</a:t>
                </a:r>
                <a14:m>
                  <m:oMath xmlns:m="http://schemas.openxmlformats.org/officeDocument/2006/math">
                    <m:r>
                      <a:rPr lang="en-GB" sz="2800" b="1" i="1" baseline="30000">
                        <a:solidFill>
                          <a:srgbClr val="C00000"/>
                        </a:solidFill>
                        <a:latin typeface="Cambria Math" charset="0"/>
                        <a:sym typeface="Symbol" pitchFamily="18" charset="2"/>
                      </a:rPr>
                      <m:t> </m:t>
                    </m:r>
                  </m:oMath>
                </a14:m>
                <a:r>
                  <a:rPr lang="en-GB" sz="2800" b="1" dirty="0">
                    <a:solidFill>
                      <a:srgbClr val="C00000"/>
                    </a:solidFill>
                  </a:rPr>
                  <a:t>(NO</a:t>
                </a:r>
                <a:r>
                  <a:rPr lang="en-GB" sz="2800" b="1" baseline="30000" dirty="0">
                    <a:solidFill>
                      <a:srgbClr val="C00000"/>
                    </a:solidFill>
                  </a:rPr>
                  <a:t>+</a:t>
                </a:r>
                <a:r>
                  <a:rPr lang="en-GB" sz="2800" b="1" dirty="0">
                    <a:solidFill>
                      <a:srgbClr val="C00000"/>
                    </a:solidFill>
                  </a:rPr>
                  <a:t>)</a:t>
                </a:r>
                <a:r>
                  <a:rPr lang="en-GB" sz="2800" b="1" baseline="-25000" dirty="0">
                    <a:solidFill>
                      <a:srgbClr val="C00000"/>
                    </a:solidFill>
                  </a:rPr>
                  <a:t>2</a:t>
                </a:r>
                <a:r>
                  <a:rPr lang="en-GB" sz="2800" b="1" dirty="0">
                    <a:solidFill>
                      <a:srgbClr val="C00000"/>
                    </a:solidFill>
                  </a:rPr>
                  <a:t>(PR</a:t>
                </a:r>
                <a:r>
                  <a:rPr lang="en-GB" sz="2800" b="1" baseline="-25000" dirty="0">
                    <a:solidFill>
                      <a:srgbClr val="C00000"/>
                    </a:solidFill>
                  </a:rPr>
                  <a:t>3</a:t>
                </a:r>
                <a:r>
                  <a:rPr lang="en-GB" sz="2800" b="1" dirty="0">
                    <a:solidFill>
                      <a:srgbClr val="C00000"/>
                    </a:solidFill>
                  </a:rPr>
                  <a:t>)</a:t>
                </a:r>
                <a:r>
                  <a:rPr lang="en-GB" sz="2800" b="1" baseline="-25000" dirty="0">
                    <a:solidFill>
                      <a:srgbClr val="C00000"/>
                    </a:solidFill>
                  </a:rPr>
                  <a:t>2</a:t>
                </a:r>
                <a:r>
                  <a:rPr lang="en-GB" sz="2800" b="1" dirty="0">
                    <a:solidFill>
                      <a:srgbClr val="C00000"/>
                    </a:solidFill>
                  </a:rPr>
                  <a:t>]:</a:t>
                </a:r>
              </a:p>
              <a:p>
                <a:r>
                  <a:rPr lang="en-GB" sz="2800" b="1" dirty="0"/>
                  <a:t>8(Fe</a:t>
                </a:r>
                <a:r>
                  <a:rPr lang="en-GB" sz="2800" b="1" baseline="30000" dirty="0"/>
                  <a:t>0</a:t>
                </a:r>
                <a:r>
                  <a:rPr lang="en-GB" sz="2800" b="1" dirty="0"/>
                  <a:t>) +4 (for 2 PR</a:t>
                </a:r>
                <a:r>
                  <a:rPr lang="en-GB" sz="2800" b="1" baseline="-25000" dirty="0"/>
                  <a:t>3</a:t>
                </a:r>
                <a:r>
                  <a:rPr lang="en-GB" sz="2800" b="1" dirty="0"/>
                  <a:t>)+ (2x3)(for 2 NO, </a:t>
                </a:r>
                <a:r>
                  <a:rPr lang="en-GB" sz="2800" b="1" dirty="0">
                    <a:solidFill>
                      <a:srgbClr val="C00000"/>
                    </a:solidFill>
                  </a:rPr>
                  <a:t>Neutral NO 3 e donor</a:t>
                </a:r>
                <a:r>
                  <a:rPr lang="en-GB" sz="2800" b="1" dirty="0"/>
                  <a:t>)= 18e;</a:t>
                </a:r>
              </a:p>
              <a:p>
                <a:r>
                  <a:rPr lang="en-GB" sz="2800" b="1" dirty="0"/>
                  <a:t>10(Fe</a:t>
                </a:r>
                <a:r>
                  <a:rPr lang="en-GB" sz="2800" b="1" baseline="30000" dirty="0"/>
                  <a:t>-2</a:t>
                </a:r>
                <a:r>
                  <a:rPr lang="en-GB" sz="2800" b="1" dirty="0"/>
                  <a:t>) +4 (for 2 PR</a:t>
                </a:r>
                <a:r>
                  <a:rPr lang="en-GB" sz="2800" b="1" baseline="-25000" dirty="0"/>
                  <a:t>3</a:t>
                </a:r>
                <a:r>
                  <a:rPr lang="en-GB" sz="2800" b="1" dirty="0"/>
                  <a:t>)+ (2x2)(for 2 NO</a:t>
                </a:r>
                <a:r>
                  <a:rPr lang="en-GB" sz="2800" b="1" baseline="30000" dirty="0"/>
                  <a:t>+</a:t>
                </a:r>
                <a:r>
                  <a:rPr lang="en-GB" sz="2800" b="1" dirty="0"/>
                  <a:t>,</a:t>
                </a:r>
                <a:r>
                  <a:rPr lang="en-GB" sz="2800" b="1" dirty="0">
                    <a:solidFill>
                      <a:srgbClr val="C00000"/>
                    </a:solidFill>
                  </a:rPr>
                  <a:t>NO</a:t>
                </a:r>
                <a:r>
                  <a:rPr lang="en-GB" sz="2800" b="1" baseline="30000" dirty="0">
                    <a:solidFill>
                      <a:srgbClr val="C00000"/>
                    </a:solidFill>
                  </a:rPr>
                  <a:t>+ </a:t>
                </a:r>
                <a:r>
                  <a:rPr lang="en-GB" sz="2800" b="1" dirty="0">
                    <a:solidFill>
                      <a:srgbClr val="C00000"/>
                    </a:solidFill>
                  </a:rPr>
                  <a:t>2e donor</a:t>
                </a:r>
                <a:r>
                  <a:rPr lang="en-GB" sz="2800" b="1"/>
                  <a:t>)= 18</a:t>
                </a:r>
                <a:endParaRPr lang="en-US" sz="28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032" y="833313"/>
                <a:ext cx="11568330" cy="5816977"/>
              </a:xfrm>
              <a:prstGeom prst="rect">
                <a:avLst/>
              </a:prstGeom>
              <a:blipFill rotWithShape="0">
                <a:blip r:embed="rId2"/>
                <a:stretch>
                  <a:fillRect l="-1054" t="-1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398148" y="96057"/>
            <a:ext cx="9172316" cy="523220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7030A0"/>
                </a:solidFill>
                <a:latin typeface="Times New Roman" charset="0"/>
                <a:ea typeface="Times New Roman" charset="0"/>
                <a:cs typeface="Times New Roman" charset="0"/>
              </a:rPr>
              <a:t>Applications of 18-electron rule to metal </a:t>
            </a:r>
            <a:r>
              <a:rPr lang="en-US" sz="2800" b="1" dirty="0" err="1">
                <a:solidFill>
                  <a:srgbClr val="7030A0"/>
                </a:solidFill>
                <a:latin typeface="Times New Roman" charset="0"/>
                <a:ea typeface="Times New Roman" charset="0"/>
                <a:cs typeface="Times New Roman" charset="0"/>
              </a:rPr>
              <a:t>nitrosyls</a:t>
            </a:r>
            <a:r>
              <a:rPr lang="en-US" sz="2800" b="1" dirty="0">
                <a:solidFill>
                  <a:srgbClr val="7030A0"/>
                </a:solidFill>
                <a:latin typeface="Times New Roman" charset="0"/>
                <a:ea typeface="Times New Roman" charset="0"/>
                <a:cs typeface="Times New Roman" charset="0"/>
              </a:rPr>
              <a:t>, cyanides</a:t>
            </a:r>
            <a:endParaRPr lang="en-IN" sz="2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3520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en-US" dirty="0">
                <a:solidFill>
                  <a:srgbClr val="7030A0"/>
                </a:solidFill>
              </a:rPr>
            </a:b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329184" y="961329"/>
                <a:ext cx="11568330" cy="31700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2800" b="1" dirty="0">
                    <a:solidFill>
                      <a:srgbClr val="C00000"/>
                    </a:solidFill>
                  </a:rPr>
                  <a:t> Neutral atom method					   Oxidation state method</a:t>
                </a:r>
              </a:p>
              <a:p>
                <a:endParaRPr lang="en-US" sz="800" b="1" dirty="0">
                  <a:solidFill>
                    <a:srgbClr val="C00000"/>
                  </a:solidFill>
                  <a:sym typeface="Symbol" pitchFamily="18" charset="2"/>
                </a:endParaRPr>
              </a:p>
              <a:p>
                <a:endParaRPr lang="en-GB" sz="800" b="1" dirty="0">
                  <a:solidFill>
                    <a:srgbClr val="C00000"/>
                  </a:solidFill>
                </a:endParaRPr>
              </a:p>
              <a:p>
                <a:endParaRPr lang="en-US" sz="800" b="1" dirty="0">
                  <a:solidFill>
                    <a:srgbClr val="92D050"/>
                  </a:solidFill>
                </a:endParaRPr>
              </a:p>
              <a:p>
                <a:r>
                  <a:rPr lang="en-US" sz="2800" b="1" dirty="0">
                    <a:solidFill>
                      <a:srgbClr val="C00000"/>
                    </a:solidFill>
                  </a:rPr>
                  <a:t>4. </a:t>
                </a:r>
                <a:r>
                  <a:rPr lang="en-US" sz="2800" b="1" dirty="0">
                    <a:solidFill>
                      <a:srgbClr val="C00000"/>
                    </a:solidFill>
                    <a:sym typeface="Symbol" pitchFamily="18" charset="2"/>
                  </a:rPr>
                  <a:t>[</a:t>
                </a:r>
                <a:r>
                  <a:rPr lang="en-GB" sz="2800" b="1" dirty="0">
                    <a:solidFill>
                      <a:srgbClr val="C00000"/>
                    </a:solidFill>
                    <a:sym typeface="Symbol" pitchFamily="18" charset="2"/>
                  </a:rPr>
                  <a:t>Mn</a:t>
                </a:r>
                <a:r>
                  <a:rPr lang="en-GB" sz="4000" b="1" baseline="30000" dirty="0">
                    <a:solidFill>
                      <a:srgbClr val="C00000"/>
                    </a:solidFill>
                    <a:sym typeface="Symbol" pitchFamily="18" charset="2"/>
                  </a:rPr>
                  <a:t>-3</a:t>
                </a:r>
                <a14:m>
                  <m:oMath xmlns:m="http://schemas.openxmlformats.org/officeDocument/2006/math">
                    <m:r>
                      <a:rPr lang="en-US" sz="2800" b="1">
                        <a:solidFill>
                          <a:srgbClr val="C0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(</m:t>
                    </m:r>
                  </m:oMath>
                </a14:m>
                <a:r>
                  <a:rPr lang="en-US" sz="2800" b="1" dirty="0">
                    <a:solidFill>
                      <a:srgbClr val="C00000"/>
                    </a:solidFill>
                  </a:rPr>
                  <a:t>CO)</a:t>
                </a:r>
                <a:r>
                  <a:rPr lang="en-GB" sz="2800" b="1" dirty="0">
                    <a:solidFill>
                      <a:srgbClr val="C00000"/>
                    </a:solidFill>
                  </a:rPr>
                  <a:t>(NO</a:t>
                </a:r>
                <a:r>
                  <a:rPr lang="en-GB" sz="4000" b="1" baseline="30000" dirty="0">
                    <a:solidFill>
                      <a:srgbClr val="C00000"/>
                    </a:solidFill>
                  </a:rPr>
                  <a:t>+</a:t>
                </a:r>
                <a:r>
                  <a:rPr lang="en-GB" sz="2800" b="1" dirty="0">
                    <a:solidFill>
                      <a:srgbClr val="C00000"/>
                    </a:solidFill>
                  </a:rPr>
                  <a:t>)</a:t>
                </a:r>
                <a:r>
                  <a:rPr lang="en-GB" sz="2800" b="1" baseline="-25000" dirty="0">
                    <a:solidFill>
                      <a:srgbClr val="C00000"/>
                    </a:solidFill>
                  </a:rPr>
                  <a:t>3</a:t>
                </a:r>
                <a:r>
                  <a:rPr lang="en-GB" sz="2800" b="1" dirty="0">
                    <a:solidFill>
                      <a:srgbClr val="C00000"/>
                    </a:solidFill>
                  </a:rPr>
                  <a:t>]:</a:t>
                </a:r>
              </a:p>
              <a:p>
                <a:r>
                  <a:rPr lang="en-GB" sz="2800" b="1" dirty="0"/>
                  <a:t>7(Mn</a:t>
                </a:r>
                <a:r>
                  <a:rPr lang="en-GB" sz="2800" b="1" baseline="30000" dirty="0"/>
                  <a:t>0</a:t>
                </a:r>
                <a:r>
                  <a:rPr lang="en-GB" sz="2800" b="1" dirty="0"/>
                  <a:t>) +2 (for CO)+ (3x3)(for 3 NO)= 18e; </a:t>
                </a:r>
              </a:p>
              <a:p>
                <a:r>
                  <a:rPr lang="en-GB" sz="2800" b="1" dirty="0"/>
                  <a:t>					     </a:t>
                </a:r>
              </a:p>
              <a:p>
                <a:r>
                  <a:rPr lang="en-GB" sz="2800" b="1" dirty="0"/>
                  <a:t>					     10(Mn</a:t>
                </a:r>
                <a:r>
                  <a:rPr lang="en-GB" sz="2800" b="1" baseline="30000" dirty="0"/>
                  <a:t>-3</a:t>
                </a:r>
                <a:r>
                  <a:rPr lang="en-GB" sz="2800" b="1" dirty="0"/>
                  <a:t>) +2 (for CO)+ (3x2)(for 3 NO</a:t>
                </a:r>
                <a:r>
                  <a:rPr lang="en-GB" sz="4000" b="1" baseline="30000" dirty="0"/>
                  <a:t>+</a:t>
                </a:r>
                <a:r>
                  <a:rPr lang="en-GB" sz="2800" b="1" dirty="0"/>
                  <a:t>)= 18e</a:t>
                </a:r>
              </a:p>
              <a:p>
                <a:r>
                  <a:rPr lang="en-GB" sz="2800" b="1" dirty="0">
                    <a:solidFill>
                      <a:srgbClr val="92D050"/>
                    </a:solidFill>
                  </a:rPr>
                  <a:t>	</a:t>
                </a:r>
              </a:p>
              <a:p>
                <a:endParaRPr lang="en-US" sz="8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184" y="961329"/>
                <a:ext cx="11568330" cy="3170099"/>
              </a:xfrm>
              <a:prstGeom prst="rect">
                <a:avLst/>
              </a:prstGeom>
              <a:blipFill>
                <a:blip r:embed="rId2"/>
                <a:stretch>
                  <a:fillRect l="-1054" t="-1923" r="-79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611764" y="96057"/>
            <a:ext cx="11149780" cy="523220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7030A0"/>
                </a:solidFill>
                <a:latin typeface="Times New Roman" charset="0"/>
                <a:ea typeface="Times New Roman" charset="0"/>
                <a:cs typeface="Times New Roman" charset="0"/>
              </a:rPr>
              <a:t>Applications of 18-electron rule to metal carbonyls, </a:t>
            </a:r>
            <a:r>
              <a:rPr lang="en-US" sz="2800" b="1" dirty="0" err="1">
                <a:solidFill>
                  <a:srgbClr val="7030A0"/>
                </a:solidFill>
                <a:latin typeface="Times New Roman" charset="0"/>
                <a:ea typeface="Times New Roman" charset="0"/>
                <a:cs typeface="Times New Roman" charset="0"/>
              </a:rPr>
              <a:t>nitrosyls</a:t>
            </a:r>
            <a:r>
              <a:rPr lang="en-US" sz="2800" b="1" dirty="0">
                <a:solidFill>
                  <a:srgbClr val="7030A0"/>
                </a:solidFill>
                <a:latin typeface="Times New Roman" charset="0"/>
                <a:ea typeface="Times New Roman" charset="0"/>
                <a:cs typeface="Times New Roman" charset="0"/>
              </a:rPr>
              <a:t>, cyanides</a:t>
            </a:r>
            <a:endParaRPr lang="en-IN" sz="2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5363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019" y="479255"/>
            <a:ext cx="11520949" cy="6474542"/>
          </a:xfrm>
        </p:spPr>
        <p:txBody>
          <a:bodyPr>
            <a:normAutofit/>
          </a:bodyPr>
          <a:lstStyle/>
          <a:p>
            <a:pPr algn="ctr"/>
            <a:br>
              <a:rPr lang="en-US" dirty="0">
                <a:solidFill>
                  <a:srgbClr val="7030A0"/>
                </a:solidFill>
              </a:rPr>
            </a:br>
            <a:r>
              <a:rPr lang="en-US" dirty="0">
                <a:solidFill>
                  <a:srgbClr val="7030A0"/>
                </a:solidFill>
              </a:rPr>
              <a:t> 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04019" y="698711"/>
            <a:ext cx="11783961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charset="2"/>
              <a:buChar char="v"/>
            </a:pPr>
            <a:r>
              <a:rPr lang="en-US" sz="2800" b="1" dirty="0">
                <a:solidFill>
                  <a:srgbClr val="7030A0"/>
                </a:solidFill>
              </a:rPr>
              <a:t>As synthetic reagents</a:t>
            </a:r>
          </a:p>
          <a:p>
            <a:pPr marL="571500" indent="-571500">
              <a:buFont typeface="Arial" charset="0"/>
              <a:buChar char="•"/>
            </a:pPr>
            <a:r>
              <a:rPr lang="en-US" sz="2800" b="1" dirty="0">
                <a:solidFill>
                  <a:srgbClr val="7030A0"/>
                </a:solidFill>
              </a:rPr>
              <a:t>    Grignard reagents</a:t>
            </a:r>
          </a:p>
          <a:p>
            <a:pPr marL="571500" indent="-571500">
              <a:buFont typeface="Arial" charset="0"/>
              <a:buChar char="•"/>
            </a:pPr>
            <a:r>
              <a:rPr lang="en-US" sz="2800" b="1" dirty="0">
                <a:solidFill>
                  <a:srgbClr val="7030A0"/>
                </a:solidFill>
              </a:rPr>
              <a:t>    Used widely in organic synthesis</a:t>
            </a:r>
          </a:p>
          <a:p>
            <a:pPr marL="571500" indent="-571500">
              <a:buFont typeface="Wingdings" charset="2"/>
              <a:buChar char="v"/>
            </a:pPr>
            <a:r>
              <a:rPr lang="en-US" sz="2800" b="1" dirty="0">
                <a:solidFill>
                  <a:srgbClr val="7030A0"/>
                </a:solidFill>
              </a:rPr>
              <a:t>As Catalysts</a:t>
            </a:r>
          </a:p>
          <a:p>
            <a:pPr marL="571500" indent="-571500">
              <a:buFont typeface="Arial" charset="0"/>
              <a:buChar char="•"/>
            </a:pPr>
            <a:r>
              <a:rPr lang="en-US" sz="2800" b="1" dirty="0">
                <a:solidFill>
                  <a:srgbClr val="7030A0"/>
                </a:solidFill>
              </a:rPr>
              <a:t>   Many synthetic reactions like </a:t>
            </a:r>
            <a:r>
              <a:rPr lang="en-US" sz="2800" b="1" dirty="0" err="1">
                <a:solidFill>
                  <a:srgbClr val="7030A0"/>
                </a:solidFill>
              </a:rPr>
              <a:t>hydrogenetion</a:t>
            </a:r>
            <a:r>
              <a:rPr lang="en-US" sz="2800" b="1" dirty="0">
                <a:solidFill>
                  <a:srgbClr val="7030A0"/>
                </a:solidFill>
              </a:rPr>
              <a:t>, </a:t>
            </a:r>
            <a:r>
              <a:rPr lang="en-US" sz="2800" b="1" dirty="0" err="1">
                <a:solidFill>
                  <a:srgbClr val="7030A0"/>
                </a:solidFill>
              </a:rPr>
              <a:t>polymerisation</a:t>
            </a:r>
            <a:r>
              <a:rPr lang="en-US" sz="2800" b="1" dirty="0">
                <a:solidFill>
                  <a:srgbClr val="7030A0"/>
                </a:solidFill>
              </a:rPr>
              <a:t>, </a:t>
            </a:r>
            <a:r>
              <a:rPr lang="en-US" sz="2800" b="1" dirty="0" err="1">
                <a:solidFill>
                  <a:srgbClr val="7030A0"/>
                </a:solidFill>
              </a:rPr>
              <a:t>hydroformylation</a:t>
            </a:r>
            <a:r>
              <a:rPr lang="en-US" sz="2800" b="1" dirty="0">
                <a:solidFill>
                  <a:srgbClr val="7030A0"/>
                </a:solidFill>
              </a:rPr>
              <a:t> etc.</a:t>
            </a:r>
          </a:p>
          <a:p>
            <a:pPr marL="571500" indent="-571500">
              <a:buFont typeface="Arial" charset="0"/>
              <a:buChar char="•"/>
            </a:pPr>
            <a:r>
              <a:rPr lang="en-US" sz="2800" b="1" dirty="0">
                <a:solidFill>
                  <a:srgbClr val="7030A0"/>
                </a:solidFill>
              </a:rPr>
              <a:t>Ziegler Natta Catalyst [TiCl</a:t>
            </a:r>
            <a:r>
              <a:rPr lang="en-US" sz="2800" b="1" baseline="-25000" dirty="0">
                <a:solidFill>
                  <a:srgbClr val="7030A0"/>
                </a:solidFill>
              </a:rPr>
              <a:t>4</a:t>
            </a:r>
            <a:r>
              <a:rPr lang="en-US" sz="2800" b="1" dirty="0">
                <a:solidFill>
                  <a:srgbClr val="7030A0"/>
                </a:solidFill>
              </a:rPr>
              <a:t> + (CH</a:t>
            </a:r>
            <a:r>
              <a:rPr lang="en-US" sz="2800" b="1" baseline="-25000" dirty="0">
                <a:solidFill>
                  <a:srgbClr val="7030A0"/>
                </a:solidFill>
              </a:rPr>
              <a:t>3</a:t>
            </a:r>
            <a:r>
              <a:rPr lang="en-US" sz="2800" b="1" dirty="0">
                <a:solidFill>
                  <a:srgbClr val="7030A0"/>
                </a:solidFill>
              </a:rPr>
              <a:t>CH</a:t>
            </a:r>
            <a:r>
              <a:rPr lang="en-US" sz="2800" b="1" baseline="-25000" dirty="0">
                <a:solidFill>
                  <a:srgbClr val="7030A0"/>
                </a:solidFill>
              </a:rPr>
              <a:t>2</a:t>
            </a:r>
            <a:r>
              <a:rPr lang="en-US" sz="2800" b="1" dirty="0">
                <a:solidFill>
                  <a:srgbClr val="7030A0"/>
                </a:solidFill>
              </a:rPr>
              <a:t>)</a:t>
            </a:r>
            <a:r>
              <a:rPr lang="en-US" sz="2800" b="1" baseline="-25000" dirty="0">
                <a:solidFill>
                  <a:srgbClr val="7030A0"/>
                </a:solidFill>
              </a:rPr>
              <a:t>3</a:t>
            </a:r>
            <a:r>
              <a:rPr lang="en-US" sz="2800" b="1" dirty="0">
                <a:solidFill>
                  <a:srgbClr val="7030A0"/>
                </a:solidFill>
              </a:rPr>
              <a:t>Al] used as </a:t>
            </a:r>
            <a:r>
              <a:rPr lang="en-US" sz="2800" b="1" dirty="0" err="1">
                <a:solidFill>
                  <a:srgbClr val="7030A0"/>
                </a:solidFill>
              </a:rPr>
              <a:t>polymerisation</a:t>
            </a:r>
            <a:r>
              <a:rPr lang="en-US" sz="2800" b="1" dirty="0">
                <a:solidFill>
                  <a:srgbClr val="7030A0"/>
                </a:solidFill>
              </a:rPr>
              <a:t> of olefin</a:t>
            </a:r>
          </a:p>
          <a:p>
            <a:pPr marL="571500" indent="-571500">
              <a:buFont typeface="Arial" charset="0"/>
              <a:buChar char="•"/>
            </a:pPr>
            <a:r>
              <a:rPr lang="en-US" sz="2800" b="1" dirty="0">
                <a:solidFill>
                  <a:srgbClr val="7030A0"/>
                </a:solidFill>
              </a:rPr>
              <a:t>Wilkinson catalyst[ (PPh</a:t>
            </a:r>
            <a:r>
              <a:rPr lang="en-US" sz="2800" b="1" baseline="-25000" dirty="0">
                <a:solidFill>
                  <a:srgbClr val="7030A0"/>
                </a:solidFill>
              </a:rPr>
              <a:t>3</a:t>
            </a:r>
            <a:r>
              <a:rPr lang="en-US" sz="2800" b="1" dirty="0">
                <a:solidFill>
                  <a:srgbClr val="7030A0"/>
                </a:solidFill>
              </a:rPr>
              <a:t>)</a:t>
            </a:r>
            <a:r>
              <a:rPr lang="en-US" sz="2800" b="1" baseline="-25000" dirty="0">
                <a:solidFill>
                  <a:srgbClr val="7030A0"/>
                </a:solidFill>
              </a:rPr>
              <a:t>3</a:t>
            </a:r>
            <a:r>
              <a:rPr lang="en-US" sz="2800" b="1" dirty="0">
                <a:solidFill>
                  <a:srgbClr val="7030A0"/>
                </a:solidFill>
              </a:rPr>
              <a:t>RhCl], for hydrogenation of alkene</a:t>
            </a:r>
          </a:p>
          <a:p>
            <a:pPr marL="571500" indent="-571500">
              <a:buFont typeface="Arial" charset="0"/>
              <a:buChar char="•"/>
            </a:pPr>
            <a:r>
              <a:rPr lang="en-US" sz="2800" b="1" dirty="0" err="1"/>
              <a:t>Zeise’s</a:t>
            </a:r>
            <a:r>
              <a:rPr lang="en-US" sz="2800" b="1" dirty="0"/>
              <a:t> salt is the first recorded ex. In the organometallic chemistry (1827-31) a case of serendipity, means accidentally discovered</a:t>
            </a:r>
          </a:p>
          <a:p>
            <a:pPr marL="571500" indent="-571500">
              <a:buFont typeface="Arial" charset="0"/>
              <a:buChar char="•"/>
            </a:pPr>
            <a:r>
              <a:rPr lang="en-US" sz="2800" b="1" dirty="0" err="1"/>
              <a:t>Vit</a:t>
            </a:r>
            <a:r>
              <a:rPr lang="en-US" sz="2800" b="1" dirty="0"/>
              <a:t> B</a:t>
            </a:r>
            <a:r>
              <a:rPr lang="en-US" sz="2800" b="1" baseline="-25000" dirty="0"/>
              <a:t>12 </a:t>
            </a:r>
            <a:r>
              <a:rPr lang="en-US" sz="2800" b="1" dirty="0"/>
              <a:t>is an unique ex. Of organometallic comp. </a:t>
            </a:r>
            <a:r>
              <a:rPr lang="en-US" sz="2800" b="1" dirty="0" err="1"/>
              <a:t>occuring</a:t>
            </a:r>
            <a:r>
              <a:rPr lang="en-US" sz="2800" b="1" dirty="0"/>
              <a:t> in nature. For the determination (1948) of 3 D str. of </a:t>
            </a:r>
            <a:r>
              <a:rPr lang="en-US" sz="2800" b="1" dirty="0" err="1"/>
              <a:t>Vit</a:t>
            </a:r>
            <a:r>
              <a:rPr lang="en-US" sz="2800" b="1" dirty="0"/>
              <a:t> B</a:t>
            </a:r>
            <a:r>
              <a:rPr lang="en-US" sz="2800" b="1" baseline="-25000" dirty="0"/>
              <a:t>12</a:t>
            </a:r>
            <a:r>
              <a:rPr lang="en-US" sz="2800" b="1" dirty="0"/>
              <a:t> by X-ray crystallography, </a:t>
            </a:r>
            <a:r>
              <a:rPr lang="en-US" sz="2800" b="1" dirty="0">
                <a:solidFill>
                  <a:srgbClr val="C00000"/>
                </a:solidFill>
              </a:rPr>
              <a:t>Dorothy Hodgkin was awarded the Nobel Prize in Chemistry in 1964</a:t>
            </a:r>
            <a:r>
              <a:rPr lang="en-US" sz="2800" b="1" dirty="0"/>
              <a:t>. Though </a:t>
            </a:r>
            <a:r>
              <a:rPr lang="en-US" sz="2800" b="1" dirty="0" err="1"/>
              <a:t>Vit</a:t>
            </a:r>
            <a:r>
              <a:rPr lang="en-US" sz="2800" b="1" dirty="0"/>
              <a:t> B</a:t>
            </a:r>
            <a:r>
              <a:rPr lang="en-US" sz="2800" b="1" baseline="-25000" dirty="0"/>
              <a:t>12</a:t>
            </a:r>
            <a:r>
              <a:rPr lang="en-US" sz="2800" b="1" dirty="0"/>
              <a:t> was synthesized by Woodward in 1973.</a:t>
            </a:r>
            <a:endParaRPr lang="en-US" sz="2800" b="1" baseline="-25000" dirty="0"/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1810512" y="36576"/>
            <a:ext cx="8375904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/>
              <a:t>Application of Organometallic compounds</a:t>
            </a:r>
            <a:endParaRPr lang="en-IN" sz="3600" b="1" dirty="0"/>
          </a:p>
        </p:txBody>
      </p:sp>
    </p:spTree>
    <p:extLst>
      <p:ext uri="{BB962C8B-B14F-4D97-AF65-F5344CB8AC3E}">
        <p14:creationId xmlns:p14="http://schemas.microsoft.com/office/powerpoint/2010/main" val="4776033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ext Box 2"/>
          <p:cNvSpPr txBox="1">
            <a:spLocks noChangeArrowheads="1"/>
          </p:cNvSpPr>
          <p:nvPr/>
        </p:nvSpPr>
        <p:spPr bwMode="auto">
          <a:xfrm>
            <a:off x="3081528" y="9365"/>
            <a:ext cx="5715000" cy="584775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/>
              <a:t>Reference</a:t>
            </a:r>
            <a:endParaRPr lang="en-US" sz="3200" dirty="0"/>
          </a:p>
        </p:txBody>
      </p:sp>
      <p:sp>
        <p:nvSpPr>
          <p:cNvPr id="32770" name="Text Box 3"/>
          <p:cNvSpPr txBox="1">
            <a:spLocks noChangeArrowheads="1"/>
          </p:cNvSpPr>
          <p:nvPr/>
        </p:nvSpPr>
        <p:spPr bwMode="auto">
          <a:xfrm>
            <a:off x="524256" y="594140"/>
            <a:ext cx="11180064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lvl="0" indent="-457200">
              <a:buFont typeface="Arial" charset="0"/>
              <a:buChar char="•"/>
            </a:pPr>
            <a:r>
              <a:rPr lang="en-IN" sz="2800" b="1" dirty="0" err="1"/>
              <a:t>Ashim</a:t>
            </a:r>
            <a:r>
              <a:rPr lang="en-IN" sz="2800" b="1" dirty="0"/>
              <a:t> K Das &amp; Mahua Das, </a:t>
            </a:r>
            <a:r>
              <a:rPr lang="en-IN" sz="2800" b="1" i="1" dirty="0"/>
              <a:t>Fundamental Concept of Inorganic Chemistry</a:t>
            </a:r>
            <a:r>
              <a:rPr lang="en-IN" sz="2800" b="1" dirty="0"/>
              <a:t>, CBC Publishers &amp; Distributors, Volume 6, First Edition: 2014</a:t>
            </a:r>
          </a:p>
          <a:p>
            <a:pPr marL="457200" indent="-457200">
              <a:buFont typeface="Arial" charset="0"/>
              <a:buChar char="•"/>
            </a:pPr>
            <a:r>
              <a:rPr lang="en-IN" sz="2800" b="1" dirty="0" err="1"/>
              <a:t>Ashim</a:t>
            </a:r>
            <a:r>
              <a:rPr lang="en-IN" sz="2800" b="1" dirty="0"/>
              <a:t> K Das &amp; Mahua Das, </a:t>
            </a:r>
            <a:r>
              <a:rPr lang="en-IN" sz="2800" b="1" i="1" dirty="0"/>
              <a:t>Fundamental Concept of Inorganic Chemistry, </a:t>
            </a:r>
            <a:r>
              <a:rPr lang="en-IN" sz="2800" b="1" dirty="0"/>
              <a:t>CBC Publishers &amp; Distributors, Volume 3, First Edition: 2014</a:t>
            </a:r>
          </a:p>
          <a:p>
            <a:pPr marL="457200" lvl="0" indent="-457200">
              <a:buFont typeface="Arial" charset="0"/>
              <a:buChar char="•"/>
            </a:pPr>
            <a:r>
              <a:rPr lang="en-IN" sz="2800" b="1" dirty="0"/>
              <a:t>Wahid U. Malik, G. D. </a:t>
            </a:r>
            <a:r>
              <a:rPr lang="en-IN" sz="2800" b="1" dirty="0" err="1"/>
              <a:t>Tuli</a:t>
            </a:r>
            <a:r>
              <a:rPr lang="en-IN" sz="2800" b="1" dirty="0"/>
              <a:t> &amp; R. D. Madan,</a:t>
            </a:r>
            <a:r>
              <a:rPr lang="en-IN" sz="2800" b="1" i="1" dirty="0"/>
              <a:t> Selected topics in inorganic chemistry,</a:t>
            </a:r>
            <a:r>
              <a:rPr lang="en-IN" sz="2800" b="1" dirty="0"/>
              <a:t> S. Chand &amp; Company Ltd, first edition</a:t>
            </a:r>
          </a:p>
          <a:p>
            <a:pPr marL="457200" lvl="0" indent="-457200">
              <a:buFont typeface="Arial" charset="0"/>
              <a:buChar char="•"/>
            </a:pPr>
            <a:r>
              <a:rPr lang="en-US" sz="2800" b="1" dirty="0"/>
              <a:t>Christoph </a:t>
            </a:r>
            <a:r>
              <a:rPr lang="en-US" sz="2800" b="1" dirty="0" err="1"/>
              <a:t>Elschenbroich</a:t>
            </a:r>
            <a:r>
              <a:rPr lang="en-US" sz="2800" b="1" dirty="0"/>
              <a:t>, </a:t>
            </a:r>
            <a:r>
              <a:rPr lang="en-US" sz="2800" b="1" i="1" dirty="0"/>
              <a:t>Organometallics</a:t>
            </a:r>
            <a:r>
              <a:rPr lang="en-US" sz="2800" b="1" dirty="0"/>
              <a:t>, 3rd Completely Revised and Extended Edition, Wiley-VCH Verlag GmbH &amp; Co. </a:t>
            </a:r>
            <a:r>
              <a:rPr lang="en-US" sz="2800" b="1" dirty="0" err="1"/>
              <a:t>KGaA</a:t>
            </a:r>
            <a:r>
              <a:rPr lang="en-US" sz="2800" b="1" dirty="0"/>
              <a:t>, Weinheim, Germany, 2006</a:t>
            </a:r>
          </a:p>
          <a:p>
            <a:pPr marL="457200" lvl="0" indent="-457200">
              <a:buFont typeface="Arial" charset="0"/>
              <a:buChar char="•"/>
            </a:pPr>
            <a:r>
              <a:rPr lang="en-US" sz="2800" b="1" dirty="0"/>
              <a:t>Robert H Crabtree, </a:t>
            </a:r>
            <a:r>
              <a:rPr lang="en-US" sz="2800" b="1" i="1" dirty="0"/>
              <a:t>The Organometallic Chemistry of the Transition Metals</a:t>
            </a:r>
            <a:r>
              <a:rPr lang="en-US" sz="2800" b="1" dirty="0"/>
              <a:t>, 4th Edition, John Wiley &amp; Sons, Inc., Hoboken, New Jersey, 2005</a:t>
            </a:r>
          </a:p>
          <a:p>
            <a:pPr marL="457200" lvl="0" indent="-457200">
              <a:buFont typeface="Arial" charset="0"/>
              <a:buChar char="•"/>
            </a:pPr>
            <a:r>
              <a:rPr lang="en-US" sz="2800" b="1" dirty="0"/>
              <a:t>B D Gupta and A J Elias, </a:t>
            </a:r>
            <a:r>
              <a:rPr lang="en-US" sz="2800" b="1" i="1" dirty="0"/>
              <a:t>Basic Organometallic Chemistry</a:t>
            </a:r>
            <a:r>
              <a:rPr lang="en-US" sz="2800" b="1" dirty="0"/>
              <a:t>, University Press (India) Pvt Ltd., 2010</a:t>
            </a:r>
          </a:p>
        </p:txBody>
      </p:sp>
    </p:spTree>
    <p:extLst>
      <p:ext uri="{BB962C8B-B14F-4D97-AF65-F5344CB8AC3E}">
        <p14:creationId xmlns:p14="http://schemas.microsoft.com/office/powerpoint/2010/main" val="10894073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59327" y="2531102"/>
            <a:ext cx="239488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/>
              <a:t>Thank you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9526551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A536E2-A304-4DA7-A29C-A37A5A1074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1993" y="42327"/>
            <a:ext cx="5087587" cy="622691"/>
          </a:xfrm>
        </p:spPr>
        <p:txBody>
          <a:bodyPr>
            <a:normAutofit/>
          </a:bodyPr>
          <a:lstStyle/>
          <a:p>
            <a:pPr algn="ctr"/>
            <a:r>
              <a:rPr lang="en-IN" sz="3600" b="1" dirty="0"/>
              <a:t>Significance of the Field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9ED069B-E045-4C3A-8167-4EA44CFDB964}"/>
              </a:ext>
            </a:extLst>
          </p:cNvPr>
          <p:cNvSpPr txBox="1"/>
          <p:nvPr/>
        </p:nvSpPr>
        <p:spPr>
          <a:xfrm>
            <a:off x="700643" y="962619"/>
            <a:ext cx="11364686" cy="53860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800" b="1" dirty="0"/>
              <a:t>Nobel prizes in Organometallic Chemistry</a:t>
            </a:r>
          </a:p>
          <a:p>
            <a:endParaRPr lang="en-IN" sz="2800" b="1" dirty="0"/>
          </a:p>
          <a:p>
            <a:pPr marL="342900" indent="-342900">
              <a:buFont typeface="+mj-lt"/>
              <a:buAutoNum type="arabicPeriod"/>
            </a:pPr>
            <a:r>
              <a:rPr lang="en-I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1908: Ehrlich [salvarsan, </a:t>
            </a:r>
            <a:r>
              <a:rPr lang="en-I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organoarsenic</a:t>
            </a:r>
            <a:r>
              <a:rPr lang="en-I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compound, syphilis] </a:t>
            </a:r>
          </a:p>
          <a:p>
            <a:pPr marL="342900" indent="-342900">
              <a:buFont typeface="+mj-lt"/>
              <a:buAutoNum type="arabicPeriod"/>
            </a:pPr>
            <a:r>
              <a:rPr lang="en-I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1912: Grignard and Sabatier [Grignard reagent]</a:t>
            </a:r>
          </a:p>
          <a:p>
            <a:pPr marL="342900" indent="-342900">
              <a:buFont typeface="+mj-lt"/>
              <a:buAutoNum type="arabicPeriod"/>
            </a:pPr>
            <a:r>
              <a:rPr lang="en-I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1963: Ziegler and Natta [Ziegler-Natta catalyst]</a:t>
            </a:r>
          </a:p>
          <a:p>
            <a:pPr marL="342900" indent="-342900">
              <a:buFont typeface="+mj-lt"/>
              <a:buAutoNum type="arabicPeriod"/>
            </a:pPr>
            <a:r>
              <a:rPr lang="en-I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1973: Fischer and Wilkinson [sandwich compounds]</a:t>
            </a:r>
          </a:p>
          <a:p>
            <a:pPr marL="342900" indent="-342900">
              <a:buFont typeface="+mj-lt"/>
              <a:buAutoNum type="arabicPeriod"/>
            </a:pPr>
            <a:r>
              <a:rPr lang="en-I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1979: Brown and Wittig [hydroboration]</a:t>
            </a:r>
          </a:p>
          <a:p>
            <a:pPr marL="342900" indent="-342900">
              <a:buFont typeface="+mj-lt"/>
              <a:buAutoNum type="arabicPeriod"/>
            </a:pPr>
            <a:r>
              <a:rPr lang="en-I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1981: Hoffmann and Fukui [Woodward-Hoffman Rules]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b="1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2001</a:t>
            </a:r>
            <a:r>
              <a:rPr lang="en-US" sz="24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The Nobel Prize in Chemistry was divided, one half jointly to </a:t>
            </a:r>
            <a:r>
              <a:rPr lang="en-US" sz="2400" b="1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William S.</a:t>
            </a:r>
            <a:r>
              <a:rPr lang="en-US" sz="24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b="1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Knowles and </a:t>
            </a:r>
            <a:r>
              <a:rPr lang="en-US" sz="2400" b="1" i="0" dirty="0" err="1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Ryoji</a:t>
            </a:r>
            <a:r>
              <a:rPr lang="en-US" sz="2400" b="1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Noyori</a:t>
            </a:r>
            <a:r>
              <a:rPr lang="en-US" sz="24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"for their work on </a:t>
            </a:r>
            <a:r>
              <a:rPr lang="en-US" sz="2400" b="0" i="0" dirty="0" err="1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chirally</a:t>
            </a:r>
            <a:r>
              <a:rPr lang="en-US" sz="24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catalysed</a:t>
            </a:r>
            <a:r>
              <a:rPr lang="en-US" sz="24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hydrogenation reactions" and the other half to K. Barry Sharpless "for his work on </a:t>
            </a:r>
            <a:r>
              <a:rPr lang="en-US" sz="2400" b="0" i="0" dirty="0" err="1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chirally</a:t>
            </a:r>
            <a:r>
              <a:rPr lang="en-US" sz="24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catalysed</a:t>
            </a:r>
            <a:r>
              <a:rPr lang="en-US" sz="24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oxidation reactions</a:t>
            </a:r>
            <a:endParaRPr lang="en-I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I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2005: Chauvin, Schrock and Grubbs [alkene metathesis]</a:t>
            </a:r>
          </a:p>
          <a:p>
            <a:pPr marL="342900" indent="-342900">
              <a:buFont typeface="+mj-lt"/>
              <a:buAutoNum type="arabicPeriod"/>
            </a:pPr>
            <a:r>
              <a:rPr lang="en-I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2010: Heck, </a:t>
            </a:r>
            <a:r>
              <a:rPr lang="en-I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Negishi</a:t>
            </a:r>
            <a:r>
              <a:rPr lang="en-I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Suzuki [Pd-</a:t>
            </a:r>
            <a:r>
              <a:rPr lang="en-I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catalyzed</a:t>
            </a:r>
            <a:r>
              <a:rPr lang="en-I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C-C coupling]</a:t>
            </a:r>
          </a:p>
        </p:txBody>
      </p:sp>
    </p:spTree>
    <p:extLst>
      <p:ext uri="{BB962C8B-B14F-4D97-AF65-F5344CB8AC3E}">
        <p14:creationId xmlns:p14="http://schemas.microsoft.com/office/powerpoint/2010/main" val="28058300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 Box 4"/>
          <p:cNvSpPr txBox="1">
            <a:spLocks noChangeArrowheads="1"/>
          </p:cNvSpPr>
          <p:nvPr/>
        </p:nvSpPr>
        <p:spPr bwMode="auto">
          <a:xfrm>
            <a:off x="2209800" y="1143001"/>
            <a:ext cx="1676400" cy="36671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Hydrogenation</a:t>
            </a:r>
          </a:p>
        </p:txBody>
      </p:sp>
      <p:sp>
        <p:nvSpPr>
          <p:cNvPr id="8198" name="Text Box 7"/>
          <p:cNvSpPr txBox="1">
            <a:spLocks noChangeArrowheads="1"/>
          </p:cNvSpPr>
          <p:nvPr/>
        </p:nvSpPr>
        <p:spPr bwMode="auto">
          <a:xfrm>
            <a:off x="2057400" y="2514600"/>
            <a:ext cx="3962400" cy="369332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Methanol to acetic acid process</a:t>
            </a:r>
          </a:p>
        </p:txBody>
      </p:sp>
      <p:sp>
        <p:nvSpPr>
          <p:cNvPr id="8200" name="Text Box 9"/>
          <p:cNvSpPr txBox="1">
            <a:spLocks noChangeArrowheads="1"/>
          </p:cNvSpPr>
          <p:nvPr/>
        </p:nvSpPr>
        <p:spPr bwMode="auto">
          <a:xfrm>
            <a:off x="1981200" y="4038600"/>
            <a:ext cx="4953000" cy="369332"/>
          </a:xfrm>
          <a:prstGeom prst="rect">
            <a:avLst/>
          </a:prstGeom>
          <a:gradFill rotWithShape="1">
            <a:gsLst>
              <a:gs pos="0">
                <a:srgbClr val="6600CC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Olefin polymerization and </a:t>
            </a:r>
            <a:r>
              <a:rPr lang="en-US" dirty="0" err="1"/>
              <a:t>oligomerization</a:t>
            </a:r>
            <a:endParaRPr lang="en-US" dirty="0"/>
          </a:p>
        </p:txBody>
      </p:sp>
      <p:sp>
        <p:nvSpPr>
          <p:cNvPr id="8201" name="Text Box 10"/>
          <p:cNvSpPr txBox="1">
            <a:spLocks noChangeArrowheads="1"/>
          </p:cNvSpPr>
          <p:nvPr/>
        </p:nvSpPr>
        <p:spPr bwMode="auto">
          <a:xfrm>
            <a:off x="2514600" y="152401"/>
            <a:ext cx="6781800" cy="830997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Organometallic catalysts in industrial synthesis : Three Nobel Prizes  2001, 2005 and 2010 </a:t>
            </a:r>
          </a:p>
        </p:txBody>
      </p:sp>
      <p:pic>
        <p:nvPicPr>
          <p:cNvPr id="8202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0" y="1447800"/>
            <a:ext cx="2032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8" name="Picture 2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10600" y="2743200"/>
            <a:ext cx="1371600" cy="1748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9" name="Picture 2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34401" y="4724400"/>
            <a:ext cx="1465263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" name="Object 3"/>
          <p:cNvGraphicFramePr>
            <a:graphicFrameLocks noChangeAspect="1"/>
          </p:cNvGraphicFramePr>
          <p:nvPr/>
        </p:nvGraphicFramePr>
        <p:xfrm>
          <a:off x="1981200" y="1828800"/>
          <a:ext cx="6060141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5" imgW="3807360" imgH="193320" progId="ChemDraw.Document.6.0">
                  <p:embed/>
                </p:oleObj>
              </mc:Choice>
              <mc:Fallback>
                <p:oleObj name="CS ChemDraw Drawing" r:id="rId5" imgW="3807360" imgH="193320" progId="ChemDraw.Document.6.0">
                  <p:embed/>
                  <p:pic>
                    <p:nvPicPr>
                      <p:cNvPr id="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1828800"/>
                        <a:ext cx="6060141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197" name="Object 5"/>
          <p:cNvGraphicFramePr>
            <a:graphicFrameLocks noChangeAspect="1"/>
          </p:cNvGraphicFramePr>
          <p:nvPr/>
        </p:nvGraphicFramePr>
        <p:xfrm>
          <a:off x="1828800" y="3124200"/>
          <a:ext cx="523875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7" imgW="2474280" imgH="184680" progId="ChemDraw.Document.6.0">
                  <p:embed/>
                </p:oleObj>
              </mc:Choice>
              <mc:Fallback>
                <p:oleObj name="CS ChemDraw Drawing" r:id="rId7" imgW="2474280" imgH="184680" progId="ChemDraw.Document.6.0">
                  <p:embed/>
                  <p:pic>
                    <p:nvPicPr>
                      <p:cNvPr id="819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3124200"/>
                        <a:ext cx="5238750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199" name="Object 7"/>
          <p:cNvGraphicFramePr>
            <a:graphicFrameLocks noChangeAspect="1"/>
          </p:cNvGraphicFramePr>
          <p:nvPr/>
        </p:nvGraphicFramePr>
        <p:xfrm>
          <a:off x="1905000" y="4572000"/>
          <a:ext cx="5791200" cy="6978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9" imgW="4714560" imgH="571320" progId="ChemDraw.Document.6.0">
                  <p:embed/>
                </p:oleObj>
              </mc:Choice>
              <mc:Fallback>
                <p:oleObj name="CS ChemDraw Drawing" r:id="rId9" imgW="4714560" imgH="571320" progId="ChemDraw.Document.6.0">
                  <p:embed/>
                  <p:pic>
                    <p:nvPicPr>
                      <p:cNvPr id="819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4572000"/>
                        <a:ext cx="5791200" cy="69788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9"/>
          <p:cNvGraphicFramePr>
            <a:graphicFrameLocks noChangeAspect="1"/>
          </p:cNvGraphicFramePr>
          <p:nvPr/>
        </p:nvGraphicFramePr>
        <p:xfrm>
          <a:off x="2362200" y="5791200"/>
          <a:ext cx="5164282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11" imgW="4792680" imgH="498600" progId="ChemDraw.Document.6.0">
                  <p:embed/>
                </p:oleObj>
              </mc:Choice>
              <mc:Fallback>
                <p:oleObj name="CS ChemDraw Drawing" r:id="rId11" imgW="4792680" imgH="498600" progId="ChemDraw.Document.6.0">
                  <p:embed/>
                  <p:pic>
                    <p:nvPicPr>
                      <p:cNvPr id="7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5791200"/>
                        <a:ext cx="5164282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293943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A536E2-A304-4DA7-A29C-A37A5A107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IN" sz="3600" b="1" dirty="0"/>
              <a:t>History of Organometallic compounds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9ED069B-E045-4C3A-8167-4EA44CFDB964}"/>
              </a:ext>
            </a:extLst>
          </p:cNvPr>
          <p:cNvSpPr txBox="1"/>
          <p:nvPr/>
        </p:nvSpPr>
        <p:spPr>
          <a:xfrm>
            <a:off x="581890" y="1585310"/>
            <a:ext cx="1136468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N" sz="2800" b="1" dirty="0"/>
              <a:t> In 1760, The first Organometallic compound</a:t>
            </a:r>
          </a:p>
          <a:p>
            <a:pPr algn="ctr"/>
            <a:r>
              <a:rPr lang="en-IN" sz="2800" b="1" dirty="0"/>
              <a:t>As</a:t>
            </a:r>
            <a:r>
              <a:rPr lang="en-IN" sz="2800" b="1" baseline="-25000" dirty="0"/>
              <a:t>2</a:t>
            </a:r>
            <a:r>
              <a:rPr lang="en-IN" sz="2800" b="1" dirty="0"/>
              <a:t>O</a:t>
            </a:r>
            <a:r>
              <a:rPr lang="en-IN" sz="2800" b="1" baseline="-25000" dirty="0"/>
              <a:t>3 </a:t>
            </a:r>
            <a:r>
              <a:rPr lang="en-IN" sz="2800" b="1" dirty="0"/>
              <a:t>+ CH</a:t>
            </a:r>
            <a:r>
              <a:rPr lang="en-IN" sz="2800" b="1" baseline="-25000" dirty="0"/>
              <a:t>3</a:t>
            </a:r>
            <a:r>
              <a:rPr lang="en-IN" sz="2800" b="1" dirty="0"/>
              <a:t>CO</a:t>
            </a:r>
            <a:r>
              <a:rPr lang="en-IN" sz="2800" b="1" baseline="-25000" dirty="0"/>
              <a:t>2</a:t>
            </a:r>
            <a:r>
              <a:rPr lang="en-IN" sz="2800" b="1" dirty="0"/>
              <a:t>K  → [(CH</a:t>
            </a:r>
            <a:r>
              <a:rPr lang="en-IN" sz="2800" b="1" baseline="-25000" dirty="0"/>
              <a:t>3</a:t>
            </a:r>
            <a:r>
              <a:rPr lang="en-IN" sz="2800" b="1" dirty="0"/>
              <a:t>)</a:t>
            </a:r>
            <a:r>
              <a:rPr lang="en-IN" sz="2800" b="1" baseline="-25000" dirty="0"/>
              <a:t>2</a:t>
            </a:r>
            <a:r>
              <a:rPr lang="en-IN" sz="2800" b="1" dirty="0"/>
              <a:t>As]</a:t>
            </a:r>
            <a:r>
              <a:rPr lang="en-IN" sz="2800" b="1" baseline="-25000" dirty="0"/>
              <a:t>2</a:t>
            </a:r>
            <a:r>
              <a:rPr lang="en-IN" sz="2800" b="1" dirty="0"/>
              <a:t>O</a:t>
            </a:r>
          </a:p>
        </p:txBody>
      </p:sp>
    </p:spTree>
    <p:extLst>
      <p:ext uri="{BB962C8B-B14F-4D97-AF65-F5344CB8AC3E}">
        <p14:creationId xmlns:p14="http://schemas.microsoft.com/office/powerpoint/2010/main" val="28556989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en-US" dirty="0">
                <a:solidFill>
                  <a:srgbClr val="7030A0"/>
                </a:solidFill>
              </a:rPr>
            </a:b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04019" y="930994"/>
                <a:ext cx="11783961" cy="57861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>
                  <a:spcBef>
                    <a:spcPct val="50000"/>
                  </a:spcBef>
                  <a:buAutoNum type="arabicPeriod"/>
                </a:pPr>
                <a:r>
                  <a:rPr lang="en-US" sz="2000" b="1" dirty="0">
                    <a:solidFill>
                      <a:srgbClr val="C00000"/>
                    </a:solidFill>
                  </a:rPr>
                  <a:t>Ionic compounds</a:t>
                </a:r>
                <a:r>
                  <a:rPr lang="en-US" sz="2000" b="1" dirty="0"/>
                  <a:t>: </a:t>
                </a:r>
              </a:p>
              <a:p>
                <a:pPr marL="342900" indent="-342900">
                  <a:spcBef>
                    <a:spcPct val="50000"/>
                  </a:spcBef>
                  <a:buFont typeface="Arial" charset="0"/>
                  <a:buChar char="•"/>
                </a:pPr>
                <a:r>
                  <a:rPr lang="en-US" sz="2000" b="1" dirty="0"/>
                  <a:t>Ionic bonding</a:t>
                </a:r>
              </a:p>
              <a:p>
                <a:pPr marL="342900" indent="-342900">
                  <a:spcBef>
                    <a:spcPct val="50000"/>
                  </a:spcBef>
                  <a:buFont typeface="Arial" charset="0"/>
                  <a:buChar char="•"/>
                </a:pPr>
                <a:r>
                  <a:rPr lang="en-US" sz="2000" b="1" dirty="0"/>
                  <a:t>Highly electropositive metals form </a:t>
                </a:r>
                <a:r>
                  <a:rPr lang="en-US" sz="2000" b="1" dirty="0" err="1"/>
                  <a:t>trhis</a:t>
                </a:r>
                <a:r>
                  <a:rPr lang="en-US" sz="2000" b="1" dirty="0"/>
                  <a:t> type bonding</a:t>
                </a:r>
              </a:p>
              <a:p>
                <a:pPr marL="342900" indent="-342900">
                  <a:spcBef>
                    <a:spcPct val="50000"/>
                  </a:spcBef>
                  <a:buFont typeface="Arial" charset="0"/>
                  <a:buChar char="•"/>
                </a:pPr>
                <a:r>
                  <a:rPr lang="en-US" sz="2000" b="1" dirty="0"/>
                  <a:t>Soluble in polar solvents</a:t>
                </a:r>
              </a:p>
              <a:p>
                <a:pPr>
                  <a:spcBef>
                    <a:spcPct val="50000"/>
                  </a:spcBef>
                </a:pPr>
                <a:r>
                  <a:rPr lang="en-US" sz="2000" b="1" dirty="0"/>
                  <a:t>The </a:t>
                </a:r>
                <a:r>
                  <a:rPr lang="en-US" sz="2000" b="1" dirty="0">
                    <a:solidFill>
                      <a:srgbClr val="C00000"/>
                    </a:solidFill>
                  </a:rPr>
                  <a:t>examples are: Na</a:t>
                </a:r>
                <a:r>
                  <a:rPr lang="en-US" sz="2000" b="1" baseline="30000" dirty="0">
                    <a:solidFill>
                      <a:srgbClr val="C00000"/>
                    </a:solidFill>
                  </a:rPr>
                  <a:t>+</a:t>
                </a:r>
                <a:r>
                  <a:rPr lang="en-US" sz="2000" b="1" dirty="0">
                    <a:solidFill>
                      <a:srgbClr val="C00000"/>
                    </a:solidFill>
                  </a:rPr>
                  <a:t>CH</a:t>
                </a:r>
                <a:r>
                  <a:rPr lang="en-US" sz="2000" b="1" baseline="-25000" dirty="0">
                    <a:solidFill>
                      <a:srgbClr val="C00000"/>
                    </a:solidFill>
                  </a:rPr>
                  <a:t>3</a:t>
                </a:r>
                <a:r>
                  <a:rPr lang="en-US" sz="2000" b="1" baseline="30000" dirty="0">
                    <a:solidFill>
                      <a:srgbClr val="C00000"/>
                    </a:solidFill>
                  </a:rPr>
                  <a:t>-</a:t>
                </a:r>
                <a:r>
                  <a:rPr lang="en-US" sz="2000" b="1" dirty="0">
                    <a:solidFill>
                      <a:srgbClr val="C00000"/>
                    </a:solidFill>
                  </a:rPr>
                  <a:t>, Na</a:t>
                </a:r>
                <a:r>
                  <a:rPr lang="en-US" sz="2000" b="1" baseline="30000" dirty="0">
                    <a:solidFill>
                      <a:srgbClr val="C00000"/>
                    </a:solidFill>
                  </a:rPr>
                  <a:t>+</a:t>
                </a:r>
                <a:r>
                  <a:rPr lang="en-US" sz="2000" b="1" dirty="0">
                    <a:solidFill>
                      <a:srgbClr val="C00000"/>
                    </a:solidFill>
                  </a:rPr>
                  <a:t> Ph</a:t>
                </a:r>
                <a:r>
                  <a:rPr lang="en-US" sz="2000" b="1" baseline="-25000" dirty="0">
                    <a:solidFill>
                      <a:srgbClr val="C00000"/>
                    </a:solidFill>
                  </a:rPr>
                  <a:t>3</a:t>
                </a:r>
                <a:r>
                  <a:rPr lang="en-US" sz="2000" b="1" dirty="0">
                    <a:solidFill>
                      <a:srgbClr val="C00000"/>
                    </a:solidFill>
                  </a:rPr>
                  <a:t>C</a:t>
                </a:r>
                <a:r>
                  <a:rPr lang="en-US" sz="2000" b="1" baseline="30000" dirty="0">
                    <a:solidFill>
                      <a:srgbClr val="C00000"/>
                    </a:solidFill>
                  </a:rPr>
                  <a:t>-</a:t>
                </a:r>
                <a:r>
                  <a:rPr lang="en-US" sz="2000" b="1" dirty="0">
                    <a:solidFill>
                      <a:srgbClr val="C00000"/>
                    </a:solidFill>
                  </a:rPr>
                  <a:t>, Ca²</a:t>
                </a:r>
                <a:r>
                  <a:rPr lang="en-US" sz="2000" b="1" baseline="30000" dirty="0">
                    <a:solidFill>
                      <a:srgbClr val="C00000"/>
                    </a:solidFill>
                  </a:rPr>
                  <a:t>+</a:t>
                </a:r>
                <a:r>
                  <a:rPr lang="en-US" sz="2000" b="1" dirty="0">
                    <a:solidFill>
                      <a:srgbClr val="C00000"/>
                    </a:solidFill>
                  </a:rPr>
                  <a:t>(C</a:t>
                </a:r>
                <a:r>
                  <a:rPr lang="en-US" sz="2000" b="1" baseline="-25000" dirty="0">
                    <a:solidFill>
                      <a:srgbClr val="C00000"/>
                    </a:solidFill>
                  </a:rPr>
                  <a:t>5</a:t>
                </a:r>
                <a:r>
                  <a:rPr lang="en-US" sz="2000" b="1" dirty="0">
                    <a:solidFill>
                      <a:srgbClr val="C00000"/>
                    </a:solidFill>
                  </a:rPr>
                  <a:t>H</a:t>
                </a:r>
                <a:r>
                  <a:rPr lang="en-US" sz="2000" b="1" baseline="-25000" dirty="0">
                    <a:solidFill>
                      <a:srgbClr val="C00000"/>
                    </a:solidFill>
                  </a:rPr>
                  <a:t>5</a:t>
                </a:r>
                <a:r>
                  <a:rPr lang="en-US" sz="2000" b="1" dirty="0">
                    <a:solidFill>
                      <a:srgbClr val="C00000"/>
                    </a:solidFill>
                  </a:rPr>
                  <a:t>)</a:t>
                </a:r>
                <a:r>
                  <a:rPr lang="en-US" sz="2000" b="1" baseline="30000" dirty="0">
                    <a:solidFill>
                      <a:srgbClr val="C00000"/>
                    </a:solidFill>
                  </a:rPr>
                  <a:t>-</a:t>
                </a:r>
                <a:r>
                  <a:rPr lang="en-US" sz="2000" b="1" baseline="-25000" dirty="0">
                    <a:solidFill>
                      <a:srgbClr val="C00000"/>
                    </a:solidFill>
                  </a:rPr>
                  <a:t>2</a:t>
                </a:r>
                <a:r>
                  <a:rPr lang="en-US" sz="2000" b="1" dirty="0">
                    <a:solidFill>
                      <a:srgbClr val="C00000"/>
                    </a:solidFill>
                  </a:rPr>
                  <a:t>, Na</a:t>
                </a:r>
                <a:r>
                  <a:rPr lang="en-US" sz="2000" b="1" baseline="30000" dirty="0">
                    <a:solidFill>
                      <a:srgbClr val="C00000"/>
                    </a:solidFill>
                  </a:rPr>
                  <a:t>+</a:t>
                </a:r>
                <a:r>
                  <a:rPr lang="en-US" sz="2000" b="1" dirty="0">
                    <a:solidFill>
                      <a:srgbClr val="C00000"/>
                    </a:solidFill>
                  </a:rPr>
                  <a:t>(C</a:t>
                </a:r>
                <a:r>
                  <a:rPr lang="en-US" sz="2000" b="1" baseline="-25000" dirty="0">
                    <a:solidFill>
                      <a:srgbClr val="C00000"/>
                    </a:solidFill>
                  </a:rPr>
                  <a:t>5</a:t>
                </a:r>
                <a:r>
                  <a:rPr lang="en-US" sz="2000" b="1" dirty="0">
                    <a:solidFill>
                      <a:srgbClr val="C00000"/>
                    </a:solidFill>
                  </a:rPr>
                  <a:t>H</a:t>
                </a:r>
                <a:r>
                  <a:rPr lang="en-US" sz="2000" b="1" baseline="-25000" dirty="0">
                    <a:solidFill>
                      <a:srgbClr val="C00000"/>
                    </a:solidFill>
                  </a:rPr>
                  <a:t>5</a:t>
                </a:r>
                <a:r>
                  <a:rPr lang="en-US" sz="2000" b="1" dirty="0">
                    <a:solidFill>
                      <a:srgbClr val="C00000"/>
                    </a:solidFill>
                  </a:rPr>
                  <a:t>) etc. </a:t>
                </a:r>
              </a:p>
              <a:p>
                <a:pPr>
                  <a:spcBef>
                    <a:spcPct val="50000"/>
                  </a:spcBef>
                </a:pPr>
                <a:r>
                  <a:rPr lang="en-US" sz="2000" b="1" dirty="0"/>
                  <a:t>Stability of such compounds depends on the </a:t>
                </a:r>
                <a:r>
                  <a:rPr lang="en-US" sz="2000" b="1" dirty="0">
                    <a:solidFill>
                      <a:srgbClr val="C00000"/>
                    </a:solidFill>
                  </a:rPr>
                  <a:t>stability of the </a:t>
                </a:r>
                <a:r>
                  <a:rPr lang="en-US" sz="2000" b="1" dirty="0" err="1">
                    <a:solidFill>
                      <a:srgbClr val="C00000"/>
                    </a:solidFill>
                  </a:rPr>
                  <a:t>carbanion</a:t>
                </a:r>
                <a:r>
                  <a:rPr lang="en-US" sz="2000" b="1" dirty="0"/>
                  <a:t>which are generally stabilized through delocalization. In fact, Ph</a:t>
                </a:r>
                <a:r>
                  <a:rPr lang="en-US" sz="2000" b="1" baseline="-25000" dirty="0"/>
                  <a:t>3</a:t>
                </a:r>
                <a:r>
                  <a:rPr lang="en-US" sz="2000" b="1" dirty="0"/>
                  <a:t>C</a:t>
                </a:r>
                <a:r>
                  <a:rPr lang="en-US" sz="2000" b="1" baseline="30000" dirty="0"/>
                  <a:t>-</a:t>
                </a:r>
                <a:r>
                  <a:rPr lang="en-US" sz="2000" b="1" dirty="0"/>
                  <a:t>is stabilized through the charge </a:t>
                </a:r>
                <a:r>
                  <a:rPr lang="en-US" sz="2000" b="1" dirty="0" err="1"/>
                  <a:t>delocalizatio</a:t>
                </a:r>
                <a:r>
                  <a:rPr lang="en-US" sz="2000" b="1" dirty="0"/>
                  <a:t> over the three phenyl rings. (C</a:t>
                </a:r>
                <a:r>
                  <a:rPr lang="en-US" sz="2000" b="1" baseline="-25000" dirty="0"/>
                  <a:t>5</a:t>
                </a:r>
                <a:r>
                  <a:rPr lang="en-US" sz="2000" b="1" dirty="0"/>
                  <a:t>H</a:t>
                </a:r>
                <a:r>
                  <a:rPr lang="en-US" sz="2000" b="1" baseline="-25000" dirty="0"/>
                  <a:t>5</a:t>
                </a:r>
                <a:r>
                  <a:rPr lang="en-US" sz="2000" b="1" dirty="0"/>
                  <a:t> )</a:t>
                </a:r>
                <a:r>
                  <a:rPr lang="en-US" sz="2000" b="1" baseline="30000" dirty="0"/>
                  <a:t>-</a:t>
                </a:r>
                <a:r>
                  <a:rPr lang="en-US" sz="2000" b="1" dirty="0"/>
                  <a:t>attains the </a:t>
                </a:r>
                <a:r>
                  <a:rPr lang="en-US" sz="2000" b="1" dirty="0" err="1"/>
                  <a:t>aromaticity</a:t>
                </a:r>
                <a:r>
                  <a:rPr lang="en-US" sz="2000" b="1" dirty="0"/>
                  <a:t> (4n+ 2 rule, 6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𝝅</m:t>
                    </m:r>
                  </m:oMath>
                </a14:m>
                <a:r>
                  <a:rPr lang="en-US" sz="2000" b="1" dirty="0"/>
                  <a:t>electrons) to earn the stability</a:t>
                </a:r>
              </a:p>
              <a:p>
                <a:pPr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C00000"/>
                    </a:solidFill>
                  </a:rPr>
                  <a:t>2. Metal-carbon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C0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𝝈</m:t>
                    </m:r>
                  </m:oMath>
                </a14:m>
                <a:r>
                  <a:rPr lang="en-US" sz="2000" b="1" dirty="0">
                    <a:solidFill>
                      <a:srgbClr val="C00000"/>
                    </a:solidFill>
                  </a:rPr>
                  <a:t>-bonded compounds: </a:t>
                </a:r>
                <a:r>
                  <a:rPr lang="en-US" sz="2000" b="1" dirty="0"/>
                  <a:t>In this type of compounds, </a:t>
                </a:r>
                <a:r>
                  <a:rPr lang="en-US" sz="2000" b="1" dirty="0">
                    <a:solidFill>
                      <a:srgbClr val="C00000"/>
                    </a:solidFill>
                  </a:rPr>
                  <a:t>2c-2e M-C bonds </a:t>
                </a:r>
                <a:r>
                  <a:rPr lang="en-US" sz="2000" b="1" dirty="0"/>
                  <a:t>are formed. But due to the electronegativity difference, a partial ionic character is developed in the metal carbon bond. </a:t>
                </a:r>
              </a:p>
              <a:p>
                <a:pPr>
                  <a:spcBef>
                    <a:spcPct val="50000"/>
                  </a:spcBef>
                </a:pPr>
                <a:r>
                  <a:rPr lang="en-US" sz="2000" b="1" dirty="0"/>
                  <a:t>The examples are </a:t>
                </a:r>
                <a:r>
                  <a:rPr lang="en-US" sz="2000" b="1" dirty="0">
                    <a:solidFill>
                      <a:srgbClr val="C00000"/>
                    </a:solidFill>
                  </a:rPr>
                  <a:t>Grignard reagent (</a:t>
                </a:r>
                <a:r>
                  <a:rPr lang="en-US" sz="2000" b="1" dirty="0" err="1">
                    <a:solidFill>
                      <a:srgbClr val="C00000"/>
                    </a:solidFill>
                  </a:rPr>
                  <a:t>RMgX</a:t>
                </a:r>
                <a:r>
                  <a:rPr lang="en-US" sz="2000" b="1" dirty="0">
                    <a:solidFill>
                      <a:srgbClr val="C00000"/>
                    </a:solidFill>
                  </a:rPr>
                  <a:t>), </a:t>
                </a:r>
                <a:r>
                  <a:rPr lang="en-US" sz="2000" b="1" dirty="0"/>
                  <a:t>Be(CH</a:t>
                </a:r>
                <a:r>
                  <a:rPr lang="en-US" sz="2000" b="1" baseline="-25000" dirty="0"/>
                  <a:t>3</a:t>
                </a:r>
                <a:r>
                  <a:rPr lang="en-US" sz="2000" b="1" dirty="0"/>
                  <a:t>)</a:t>
                </a:r>
                <a:r>
                  <a:rPr lang="en-US" sz="2000" b="1" baseline="-25000" dirty="0"/>
                  <a:t>2</a:t>
                </a:r>
                <a:r>
                  <a:rPr lang="en-US" sz="2000" b="1" dirty="0"/>
                  <a:t>, Si(CH</a:t>
                </a:r>
                <a:r>
                  <a:rPr lang="en-US" sz="2000" b="1" baseline="-25000" dirty="0"/>
                  <a:t>3</a:t>
                </a:r>
                <a:r>
                  <a:rPr lang="en-US" sz="2000" b="1" dirty="0"/>
                  <a:t>)</a:t>
                </a:r>
                <a:r>
                  <a:rPr lang="en-US" sz="2000" b="1" baseline="-25000" dirty="0"/>
                  <a:t>4, </a:t>
                </a:r>
                <a:r>
                  <a:rPr lang="en-US" sz="2000" b="1" dirty="0"/>
                  <a:t>W(CH</a:t>
                </a:r>
                <a:r>
                  <a:rPr lang="en-US" sz="2000" b="1" baseline="-25000" dirty="0"/>
                  <a:t>3</a:t>
                </a:r>
                <a:r>
                  <a:rPr lang="en-US" sz="2000" b="1" dirty="0"/>
                  <a:t>)</a:t>
                </a:r>
                <a:r>
                  <a:rPr lang="en-US" sz="2000" b="1" baseline="-25000" dirty="0"/>
                  <a:t>6,</a:t>
                </a:r>
                <a:r>
                  <a:rPr lang="en-US" sz="2000" b="1" dirty="0"/>
                  <a:t>Me</a:t>
                </a:r>
                <a:r>
                  <a:rPr lang="en-US" sz="2000" b="1" baseline="-25000" dirty="0"/>
                  <a:t>3</a:t>
                </a:r>
                <a:r>
                  <a:rPr lang="en-US" sz="2000" b="1" dirty="0"/>
                  <a:t>SnX, </a:t>
                </a:r>
                <a:r>
                  <a:rPr lang="en-US" sz="2000" b="1" dirty="0" err="1"/>
                  <a:t>Pb</a:t>
                </a:r>
                <a:r>
                  <a:rPr lang="en-US" sz="2000" b="1" dirty="0"/>
                  <a:t>(Et)</a:t>
                </a:r>
                <a:r>
                  <a:rPr lang="en-US" sz="2000" b="1" baseline="-25000" dirty="0"/>
                  <a:t>4</a:t>
                </a:r>
                <a:r>
                  <a:rPr lang="en-US" sz="2000" b="1" dirty="0"/>
                  <a:t>, Zn(R)</a:t>
                </a:r>
                <a:r>
                  <a:rPr lang="en-US" sz="2000" b="1" baseline="-25000" dirty="0"/>
                  <a:t>2</a:t>
                </a:r>
                <a:r>
                  <a:rPr lang="en-US" sz="2000" b="1" dirty="0"/>
                  <a:t>, (R = Me, Et), etc. </a:t>
                </a:r>
                <a:r>
                  <a:rPr lang="en-US" sz="2000" b="1" dirty="0">
                    <a:solidFill>
                      <a:srgbClr val="C00000"/>
                    </a:solidFill>
                  </a:rPr>
                  <a:t>F. A. Victor Grignard was awarded the Nobel Prize in Chemistry in 1912 for synthesis of Grignard reagent</a:t>
                </a:r>
                <a:r>
                  <a:rPr lang="en-US" sz="2000" dirty="0"/>
                  <a:t>. </a:t>
                </a:r>
              </a:p>
              <a:p>
                <a:pPr>
                  <a:spcBef>
                    <a:spcPct val="50000"/>
                  </a:spcBef>
                </a:pPr>
                <a:endParaRPr lang="en-US" sz="2000" b="1" dirty="0"/>
              </a:p>
              <a:p>
                <a:pPr>
                  <a:spcBef>
                    <a:spcPct val="50000"/>
                  </a:spcBef>
                </a:pPr>
                <a:r>
                  <a:rPr lang="en-US" sz="2000" b="1" dirty="0"/>
                  <a:t>It may be noted that the simple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C0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𝝈</m:t>
                    </m:r>
                  </m:oMath>
                </a14:m>
                <a:r>
                  <a:rPr lang="en-US" sz="2000" b="1" dirty="0"/>
                  <a:t>-bonded organometallics of transition metals are very much unstable.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19" y="930994"/>
                <a:ext cx="11783961" cy="5786199"/>
              </a:xfrm>
              <a:prstGeom prst="rect">
                <a:avLst/>
              </a:prstGeom>
              <a:blipFill rotWithShape="0">
                <a:blip r:embed="rId2"/>
                <a:stretch>
                  <a:fillRect l="-569" t="-738" b="-9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204019" y="165070"/>
            <a:ext cx="11783961" cy="523220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7030A0"/>
                </a:solidFill>
                <a:latin typeface="Times New Roman" charset="0"/>
                <a:ea typeface="Times New Roman" charset="0"/>
                <a:cs typeface="Times New Roman" charset="0"/>
              </a:rPr>
              <a:t>Classification of organometallic compounds on the basis of bond type (M-C)</a:t>
            </a:r>
            <a:endParaRPr lang="en-IN" sz="2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9802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en-US" dirty="0">
                <a:solidFill>
                  <a:srgbClr val="7030A0"/>
                </a:solidFill>
              </a:rPr>
            </a:b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04018" y="1027906"/>
                <a:ext cx="11783961" cy="53245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 b="1" dirty="0">
                    <a:solidFill>
                      <a:srgbClr val="C00000"/>
                    </a:solidFill>
                  </a:rPr>
                  <a:t>3. </a:t>
                </a:r>
                <a:r>
                  <a:rPr lang="en-US" sz="2400" b="1" dirty="0" err="1">
                    <a:solidFill>
                      <a:srgbClr val="C00000"/>
                    </a:solidFill>
                  </a:rPr>
                  <a:t>Nonclassically</a:t>
                </a:r>
                <a:r>
                  <a:rPr lang="en-US" sz="2400" b="1" dirty="0">
                    <a:solidFill>
                      <a:srgbClr val="C00000"/>
                    </a:solidFill>
                  </a:rPr>
                  <a:t> bonded organometallics: </a:t>
                </a:r>
              </a:p>
              <a:p>
                <a:pPr marL="342900" indent="-342900">
                  <a:spcBef>
                    <a:spcPct val="50000"/>
                  </a:spcBef>
                  <a:buFont typeface="Arial" charset="0"/>
                  <a:buChar char="•"/>
                </a:pPr>
                <a:r>
                  <a:rPr lang="en-US" sz="2400" b="1" dirty="0"/>
                  <a:t>Bonding is different from conventional 2c-2e bond</a:t>
                </a:r>
              </a:p>
              <a:p>
                <a:pPr>
                  <a:spcBef>
                    <a:spcPct val="50000"/>
                  </a:spcBef>
                </a:pPr>
                <a:r>
                  <a:rPr lang="en-US" sz="2400" b="1" dirty="0"/>
                  <a:t>In some compounds of Li, Be, Mg &amp; Al may act as the bridging groups between the metal </a:t>
                </a:r>
                <a:r>
                  <a:rPr lang="en-US" sz="2400" b="1" dirty="0" err="1"/>
                  <a:t>centres</a:t>
                </a:r>
                <a:r>
                  <a:rPr lang="en-US" sz="2400" b="1" dirty="0"/>
                  <a:t>. In such cases, instead of the normal 2c-2e M-C bonds, the </a:t>
                </a:r>
                <a:r>
                  <a:rPr lang="en-US" sz="2400" b="1" dirty="0">
                    <a:solidFill>
                      <a:srgbClr val="C00000"/>
                    </a:solidFill>
                  </a:rPr>
                  <a:t>electron deficient </a:t>
                </a:r>
                <a:r>
                  <a:rPr lang="en-US" sz="2400" b="1" dirty="0" err="1">
                    <a:solidFill>
                      <a:srgbClr val="C00000"/>
                    </a:solidFill>
                  </a:rPr>
                  <a:t>multicentered</a:t>
                </a:r>
                <a:r>
                  <a:rPr lang="en-US" sz="2400" b="1" dirty="0">
                    <a:solidFill>
                      <a:srgbClr val="C00000"/>
                    </a:solidFill>
                  </a:rPr>
                  <a:t> M-C bonds</a:t>
                </a:r>
                <a:r>
                  <a:rPr lang="en-US" sz="2400" b="1" dirty="0"/>
                  <a:t> may be formed.</a:t>
                </a:r>
              </a:p>
              <a:p>
                <a:pPr>
                  <a:spcBef>
                    <a:spcPct val="50000"/>
                  </a:spcBef>
                </a:pPr>
                <a:r>
                  <a:rPr lang="en-US" sz="2400" b="1" dirty="0"/>
                  <a:t>The examples are: [Li</a:t>
                </a:r>
                <a:r>
                  <a:rPr lang="en-US" sz="2400" b="1" baseline="-25000" dirty="0"/>
                  <a:t>4</a:t>
                </a:r>
                <a:r>
                  <a:rPr lang="en-US" sz="2400" b="1" dirty="0"/>
                  <a:t>(CH</a:t>
                </a:r>
                <a:r>
                  <a:rPr lang="en-US" sz="2400" b="1" baseline="-25000" dirty="0"/>
                  <a:t>3</a:t>
                </a:r>
                <a:r>
                  <a:rPr lang="en-US" sz="2400" b="1" dirty="0"/>
                  <a:t>)</a:t>
                </a:r>
                <a:r>
                  <a:rPr lang="en-US" sz="2400" b="1" baseline="-25000" dirty="0"/>
                  <a:t>4</a:t>
                </a:r>
                <a:r>
                  <a:rPr lang="en-US" sz="2400" b="1" dirty="0"/>
                  <a:t>], (4c-2e bond): [Be(CH</a:t>
                </a:r>
                <a:r>
                  <a:rPr lang="en-US" sz="2400" b="1" baseline="-25000" dirty="0"/>
                  <a:t>3</a:t>
                </a:r>
                <a:r>
                  <a:rPr lang="en-US" sz="2400" b="1" dirty="0"/>
                  <a:t>)</a:t>
                </a:r>
                <a:r>
                  <a:rPr lang="en-US" sz="2400" b="1" baseline="-25000" dirty="0"/>
                  <a:t>2</a:t>
                </a:r>
                <a:r>
                  <a:rPr lang="en-US" sz="2400" b="1" dirty="0"/>
                  <a:t>]</a:t>
                </a:r>
                <a:r>
                  <a:rPr lang="en-US" sz="2400" b="1" baseline="-25000" dirty="0"/>
                  <a:t>n</a:t>
                </a:r>
                <a:r>
                  <a:rPr lang="en-US" sz="2400" b="1" dirty="0"/>
                  <a:t>- (polymeric form) (3c-2e bond), (AIR</a:t>
                </a:r>
                <a:r>
                  <a:rPr lang="en-US" sz="2400" b="1" baseline="-25000" dirty="0"/>
                  <a:t>3</a:t>
                </a:r>
                <a:r>
                  <a:rPr lang="en-US" sz="2400" b="1" dirty="0"/>
                  <a:t>)</a:t>
                </a:r>
                <a:r>
                  <a:rPr lang="en-US" sz="2400" b="1" baseline="-25000" dirty="0"/>
                  <a:t>2</a:t>
                </a:r>
                <a:r>
                  <a:rPr lang="en-US" sz="2400" b="1" dirty="0"/>
                  <a:t>, </a:t>
                </a:r>
                <a:r>
                  <a:rPr lang="en-US" sz="2400" b="1" dirty="0" err="1"/>
                  <a:t>dimeric</a:t>
                </a:r>
                <a:r>
                  <a:rPr lang="en-US" sz="2400" b="1" dirty="0"/>
                  <a:t> form (3c-2e bond), etc.</a:t>
                </a:r>
              </a:p>
              <a:p>
                <a:pPr>
                  <a:spcBef>
                    <a:spcPct val="50000"/>
                  </a:spcBef>
                </a:pPr>
                <a:r>
                  <a:rPr lang="en-US" sz="2400" b="1" dirty="0"/>
                  <a:t>4. </a:t>
                </a:r>
                <a:r>
                  <a:rPr lang="en-US" sz="2400" b="1" dirty="0">
                    <a:solidFill>
                      <a:srgbClr val="C00000"/>
                    </a:solidFill>
                  </a:rPr>
                  <a:t>Metal-carbon bond having both the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C0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𝝈</m:t>
                    </m:r>
                    <m:r>
                      <a:rPr lang="en-US" sz="2400" b="1" i="1">
                        <a:solidFill>
                          <a:srgbClr val="C0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</m:oMath>
                </a14:m>
                <a:r>
                  <a:rPr lang="en-US" sz="2400" b="1" dirty="0">
                    <a:solidFill>
                      <a:srgbClr val="C00000"/>
                    </a:solidFill>
                  </a:rPr>
                  <a:t>- and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𝝅</m:t>
                    </m:r>
                  </m:oMath>
                </a14:m>
                <a:r>
                  <a:rPr lang="en-US" sz="2400" b="1" dirty="0">
                    <a:solidFill>
                      <a:srgbClr val="C00000"/>
                    </a:solidFill>
                  </a:rPr>
                  <a:t>- bonding character</a:t>
                </a:r>
                <a:r>
                  <a:rPr lang="en-US" sz="2400" b="1" dirty="0"/>
                  <a:t>: When the ligand (e.g. CO) can act as a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C0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𝝅</m:t>
                    </m:r>
                    <m:r>
                      <a:rPr lang="en-US" sz="2400" b="1" i="1">
                        <a:solidFill>
                          <a:srgbClr val="C0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</m:oMath>
                </a14:m>
                <a:r>
                  <a:rPr lang="en-US" sz="2400" b="1" dirty="0">
                    <a:solidFill>
                      <a:srgbClr val="C00000"/>
                    </a:solidFill>
                  </a:rPr>
                  <a:t>-acid ligand </a:t>
                </a:r>
                <a:r>
                  <a:rPr lang="en-US" sz="2400" b="1" dirty="0"/>
                  <a:t>(</a:t>
                </a:r>
                <a:r>
                  <a:rPr lang="en-US" sz="2400" b="1" dirty="0">
                    <a:solidFill>
                      <a:srgbClr val="C00000"/>
                    </a:solidFill>
                  </a:rPr>
                  <a:t>according to Lewis acid-base concept</a:t>
                </a:r>
                <a:r>
                  <a:rPr lang="en-US" sz="2400" b="1" dirty="0"/>
                  <a:t>), in addition to the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C0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𝝈</m:t>
                    </m:r>
                    <m:r>
                      <a:rPr lang="en-US" sz="2400" b="1" i="1">
                        <a:solidFill>
                          <a:srgbClr val="C0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</m:oMath>
                </a14:m>
                <a:r>
                  <a:rPr lang="en-US" sz="2400" b="1" dirty="0"/>
                  <a:t>-donation by the ligand, there is a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C0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𝝅</m:t>
                    </m:r>
                    <m:r>
                      <a:rPr lang="en-US" sz="2400" b="1" i="1">
                        <a:solidFill>
                          <a:srgbClr val="C0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</m:oMath>
                </a14:m>
                <a:r>
                  <a:rPr lang="en-US" sz="2400" b="1" dirty="0"/>
                  <a:t>-back bonding (i.e. metal to ligand) by using the vacant orbital on the C-</a:t>
                </a:r>
                <a:r>
                  <a:rPr lang="en-US" sz="2400" b="1" dirty="0" err="1"/>
                  <a:t>centre</a:t>
                </a:r>
                <a:r>
                  <a:rPr lang="en-US" sz="2400" b="1" dirty="0"/>
                  <a:t> of the ligand. This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C0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𝝅</m:t>
                    </m:r>
                  </m:oMath>
                </a14:m>
                <a:r>
                  <a:rPr lang="en-US" sz="2400" b="1" dirty="0"/>
                  <a:t> -bonding and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C0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𝝈</m:t>
                    </m:r>
                    <m:r>
                      <a:rPr lang="en-US" sz="2400" b="1" i="1">
                        <a:solidFill>
                          <a:srgbClr val="C0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</m:oMath>
                </a14:m>
                <a:r>
                  <a:rPr lang="en-US" sz="2400" b="1" dirty="0"/>
                  <a:t>-bonding act in a </a:t>
                </a:r>
                <a:r>
                  <a:rPr lang="en-US" sz="2400" b="1" dirty="0">
                    <a:solidFill>
                      <a:srgbClr val="C00000"/>
                    </a:solidFill>
                  </a:rPr>
                  <a:t>synergistic fashion </a:t>
                </a:r>
                <a:r>
                  <a:rPr lang="en-US" sz="2400" b="1" dirty="0"/>
                  <a:t>to stabilize the metal-carbon bond. 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18" y="1027906"/>
                <a:ext cx="11783961" cy="5324535"/>
              </a:xfrm>
              <a:prstGeom prst="rect">
                <a:avLst/>
              </a:prstGeom>
              <a:blipFill rotWithShape="0">
                <a:blip r:embed="rId2"/>
                <a:stretch>
                  <a:fillRect l="-776" t="-916" b="-25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204019" y="165070"/>
            <a:ext cx="11783961" cy="523220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7030A0"/>
                </a:solidFill>
                <a:latin typeface="Times New Roman" charset="0"/>
                <a:ea typeface="Times New Roman" charset="0"/>
                <a:cs typeface="Times New Roman" charset="0"/>
              </a:rPr>
              <a:t>Classification of organometallic compounds on the basis of bond type</a:t>
            </a:r>
            <a:endParaRPr lang="en-IN" sz="2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9382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en-US" dirty="0">
                <a:solidFill>
                  <a:srgbClr val="7030A0"/>
                </a:solidFill>
              </a:rPr>
            </a:b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04018" y="553380"/>
                <a:ext cx="11783961" cy="61968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 b="1" dirty="0">
                    <a:solidFill>
                      <a:srgbClr val="C00000"/>
                    </a:solidFill>
                  </a:rPr>
                  <a:t>5. Metal-carbon bonding formed by the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𝝅</m:t>
                    </m:r>
                  </m:oMath>
                </a14:m>
                <a:r>
                  <a:rPr lang="en-US" sz="2400" b="1" dirty="0">
                    <a:solidFill>
                      <a:srgbClr val="C00000"/>
                    </a:solidFill>
                  </a:rPr>
                  <a:t>-electron of some unsaturated organic moieties: </a:t>
                </a:r>
                <a:r>
                  <a:rPr lang="en-US" sz="2400" b="1" dirty="0"/>
                  <a:t>The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C0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𝝅</m:t>
                    </m:r>
                  </m:oMath>
                </a14:m>
                <a:r>
                  <a:rPr lang="en-US" sz="2400" b="1" dirty="0"/>
                  <a:t>-electron clouds of the unsaturated organic molecular species such as alkene (&gt;C=C&lt;), alkyne (-C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≡</m:t>
                    </m:r>
                  </m:oMath>
                </a14:m>
                <a:r>
                  <a:rPr lang="en-US" sz="2400" b="1" dirty="0"/>
                  <a:t>C-), butadiene (C</a:t>
                </a:r>
                <a:r>
                  <a:rPr lang="en-US" sz="2400" b="1" baseline="-25000" dirty="0"/>
                  <a:t>4</a:t>
                </a:r>
                <a:r>
                  <a:rPr lang="en-US" sz="2400" b="1" dirty="0"/>
                  <a:t>H</a:t>
                </a:r>
                <a:r>
                  <a:rPr lang="en-US" sz="2400" b="1" baseline="-25000" dirty="0"/>
                  <a:t>6</a:t>
                </a:r>
                <a:r>
                  <a:rPr lang="en-US" sz="2400" b="1" dirty="0"/>
                  <a:t>), </a:t>
                </a:r>
                <a:r>
                  <a:rPr lang="en-US" sz="2400" b="1" dirty="0" err="1"/>
                  <a:t>cyclobutadiene</a:t>
                </a:r>
                <a:r>
                  <a:rPr lang="en-US" sz="2400" b="1" dirty="0"/>
                  <a:t> (C</a:t>
                </a:r>
                <a:r>
                  <a:rPr lang="en-US" sz="2400" b="1" baseline="-25000" dirty="0"/>
                  <a:t>4</a:t>
                </a:r>
                <a:r>
                  <a:rPr lang="en-US" sz="2400" b="1" dirty="0"/>
                  <a:t>H</a:t>
                </a:r>
                <a:r>
                  <a:rPr lang="en-US" sz="2400" b="1" baseline="-25000" dirty="0"/>
                  <a:t>4</a:t>
                </a:r>
                <a:r>
                  <a:rPr lang="en-US" sz="2400" b="1" dirty="0"/>
                  <a:t>), </a:t>
                </a:r>
                <a:r>
                  <a:rPr lang="en-US" sz="2400" b="1" dirty="0" err="1"/>
                  <a:t>cyclopentadienyl</a:t>
                </a:r>
                <a:r>
                  <a:rPr lang="en-US" sz="2400" b="1" dirty="0"/>
                  <a:t> anion (C</a:t>
                </a:r>
                <a:r>
                  <a:rPr lang="en-US" sz="2400" b="1" baseline="-25000" dirty="0"/>
                  <a:t>5</a:t>
                </a:r>
                <a:r>
                  <a:rPr lang="en-US" sz="2400" b="1" dirty="0"/>
                  <a:t>H</a:t>
                </a:r>
                <a:r>
                  <a:rPr lang="en-US" sz="2400" b="1" baseline="-25000" dirty="0"/>
                  <a:t>5</a:t>
                </a:r>
                <a:r>
                  <a:rPr lang="en-US" sz="2400" b="1" dirty="0"/>
                  <a:t>)</a:t>
                </a:r>
                <a:r>
                  <a:rPr lang="en-US" sz="2400" b="1" baseline="30000" dirty="0"/>
                  <a:t>-</a:t>
                </a:r>
                <a:r>
                  <a:rPr lang="en-US" sz="2400" b="1" dirty="0"/>
                  <a:t>, benzene (C</a:t>
                </a:r>
                <a:r>
                  <a:rPr lang="en-US" sz="2400" b="1" baseline="-25000" dirty="0"/>
                  <a:t>6</a:t>
                </a:r>
                <a:r>
                  <a:rPr lang="en-US" sz="2400" b="1" dirty="0"/>
                  <a:t>H</a:t>
                </a:r>
                <a:r>
                  <a:rPr lang="en-US" sz="2400" b="1" baseline="-25000" dirty="0"/>
                  <a:t>6</a:t>
                </a:r>
                <a:r>
                  <a:rPr lang="en-US" sz="2400" b="1" dirty="0"/>
                  <a:t>), alkyl anion, </a:t>
                </a:r>
                <a:r>
                  <a:rPr lang="en-US" sz="2400" b="1" dirty="0" err="1"/>
                  <a:t>norbornediene</a:t>
                </a:r>
                <a:r>
                  <a:rPr lang="en-US" sz="2400" b="1" dirty="0"/>
                  <a:t>, </a:t>
                </a:r>
                <a:r>
                  <a:rPr lang="en-US" sz="2400" b="1" dirty="0" err="1"/>
                  <a:t>tropyliumcation</a:t>
                </a:r>
                <a:r>
                  <a:rPr lang="en-US" sz="2400" b="1" dirty="0"/>
                  <a:t>, </a:t>
                </a:r>
                <a:r>
                  <a:rPr lang="en-US" sz="2400" b="1" dirty="0" err="1"/>
                  <a:t>cyclooctatetraene</a:t>
                </a:r>
                <a:r>
                  <a:rPr lang="en-US" sz="2400" b="1" dirty="0"/>
                  <a:t>, etc. can participate in bonding with the metal </a:t>
                </a:r>
                <a:r>
                  <a:rPr lang="en-US" sz="2400" b="1" dirty="0" err="1"/>
                  <a:t>centre</a:t>
                </a:r>
                <a:r>
                  <a:rPr lang="en-US" sz="2400" b="1" dirty="0"/>
                  <a:t>. In such cases, </a:t>
                </a:r>
                <a:r>
                  <a:rPr lang="en-US" sz="2400" b="1" dirty="0">
                    <a:solidFill>
                      <a:srgbClr val="C00000"/>
                    </a:solidFill>
                  </a:rPr>
                  <a:t>all the available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C0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𝝅</m:t>
                    </m:r>
                    <m:r>
                      <a:rPr lang="en-US" sz="2400" b="1" i="1">
                        <a:solidFill>
                          <a:srgbClr val="C0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</m:oMath>
                </a14:m>
                <a:r>
                  <a:rPr lang="en-US" sz="2400" b="1" dirty="0">
                    <a:solidFill>
                      <a:srgbClr val="C00000"/>
                    </a:solidFill>
                  </a:rPr>
                  <a:t>-electrons </a:t>
                </a:r>
                <a:r>
                  <a:rPr lang="en-US" sz="2400" b="1" dirty="0"/>
                  <a:t>or </a:t>
                </a:r>
                <a:r>
                  <a:rPr lang="en-US" sz="2400" b="1" dirty="0">
                    <a:solidFill>
                      <a:srgbClr val="C00000"/>
                    </a:solidFill>
                  </a:rPr>
                  <a:t>a portion of the unsaturated skeleton </a:t>
                </a:r>
                <a:r>
                  <a:rPr lang="en-US" sz="2400" b="1" dirty="0"/>
                  <a:t>may participate in bonding. The number of C-atoms formally gets bound to the metal </a:t>
                </a:r>
                <a:r>
                  <a:rPr lang="en-US" sz="2400" b="1" dirty="0" err="1"/>
                  <a:t>centre</a:t>
                </a:r>
                <a:r>
                  <a:rPr lang="en-US" sz="2400" b="1" dirty="0"/>
                  <a:t> is expressed in terms of </a:t>
                </a:r>
                <a:r>
                  <a:rPr lang="en-US" sz="2400" b="1" dirty="0" err="1"/>
                  <a:t>haptonomenclature</a:t>
                </a:r>
                <a:r>
                  <a:rPr lang="en-US" sz="2400" b="1" dirty="0"/>
                  <a:t> (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 charset="0"/>
                        <a:ea typeface="Cambria Math" charset="0"/>
                        <a:cs typeface="Cambria Math" charset="0"/>
                      </a:rPr>
                      <m:t>𝜼</m:t>
                    </m:r>
                    <m:r>
                      <a:rPr lang="en-US" sz="2800" b="1" i="0" baseline="3000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𝐧</m:t>
                    </m:r>
                  </m:oMath>
                </a14:m>
                <a:r>
                  <a:rPr lang="en-US" sz="2400" b="1" dirty="0"/>
                  <a:t>). </a:t>
                </a:r>
              </a:p>
              <a:p>
                <a:pPr>
                  <a:spcBef>
                    <a:spcPct val="50000"/>
                  </a:spcBef>
                </a:pPr>
                <a:r>
                  <a:rPr lang="en-US" sz="2400" b="1" dirty="0"/>
                  <a:t>The examples are: </a:t>
                </a:r>
                <a:r>
                  <a:rPr lang="en-US" sz="2400" b="1" dirty="0" err="1"/>
                  <a:t>Ziese’s</a:t>
                </a:r>
                <a:r>
                  <a:rPr lang="en-US" sz="2400" b="1" dirty="0"/>
                  <a:t> salt, </a:t>
                </a:r>
                <a:r>
                  <a:rPr lang="en-US" sz="2400" b="1" dirty="0" err="1"/>
                  <a:t>Ferrocene</a:t>
                </a:r>
                <a:r>
                  <a:rPr lang="en-US" sz="2400" b="1" dirty="0"/>
                  <a:t>,</a:t>
                </a:r>
                <a:r>
                  <a:rPr lang="en-US" sz="2400" b="1" dirty="0">
                    <a:solidFill>
                      <a:srgbClr val="7030A0"/>
                    </a:solidFill>
                    <a:sym typeface="Symbol" pitchFamily="18" charset="2"/>
                  </a:rPr>
                  <a:t></a:t>
                </a:r>
                <a:r>
                  <a:rPr lang="pt-BR" sz="2400" b="1" baseline="30000" dirty="0">
                    <a:solidFill>
                      <a:srgbClr val="7030A0"/>
                    </a:solidFill>
                  </a:rPr>
                  <a:t>1</a:t>
                </a:r>
                <a:r>
                  <a:rPr lang="pt-BR" sz="2400" b="1" dirty="0">
                    <a:solidFill>
                      <a:srgbClr val="7030A0"/>
                    </a:solidFill>
                  </a:rPr>
                  <a:t>-R, </a:t>
                </a:r>
                <a:r>
                  <a:rPr lang="en-US" sz="2400" b="1" dirty="0">
                    <a:solidFill>
                      <a:srgbClr val="7030A0"/>
                    </a:solidFill>
                    <a:sym typeface="Symbol" pitchFamily="18" charset="2"/>
                  </a:rPr>
                  <a:t></a:t>
                </a:r>
                <a:r>
                  <a:rPr lang="pt-BR" sz="2400" b="1" baseline="30000" dirty="0">
                    <a:solidFill>
                      <a:srgbClr val="7030A0"/>
                    </a:solidFill>
                  </a:rPr>
                  <a:t>1</a:t>
                </a:r>
                <a:r>
                  <a:rPr lang="pt-BR" sz="2400" b="1" dirty="0">
                    <a:solidFill>
                      <a:srgbClr val="7030A0"/>
                    </a:solidFill>
                  </a:rPr>
                  <a:t>-Ar, </a:t>
                </a:r>
                <a:r>
                  <a:rPr lang="en-US" sz="2400" b="1" dirty="0">
                    <a:solidFill>
                      <a:srgbClr val="7030A0"/>
                    </a:solidFill>
                    <a:sym typeface="Symbol" pitchFamily="18" charset="2"/>
                  </a:rPr>
                  <a:t></a:t>
                </a:r>
                <a:r>
                  <a:rPr lang="pt-BR" sz="2400" b="1" baseline="30000" dirty="0">
                    <a:solidFill>
                      <a:srgbClr val="7030A0"/>
                    </a:solidFill>
                  </a:rPr>
                  <a:t>1</a:t>
                </a:r>
                <a:r>
                  <a:rPr lang="pt-BR" sz="2400" b="1" dirty="0">
                    <a:solidFill>
                      <a:srgbClr val="7030A0"/>
                    </a:solidFill>
                  </a:rPr>
                  <a:t>-allyl</a:t>
                </a:r>
                <a:r>
                  <a:rPr lang="en-US" sz="2400" b="1" dirty="0">
                    <a:solidFill>
                      <a:srgbClr val="7030A0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7030A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𝜼</m:t>
                    </m:r>
                    <m:r>
                      <a:rPr lang="en-US" sz="2400" b="1" i="0" smtClean="0">
                        <a:solidFill>
                          <a:srgbClr val="7030A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𝟐</m:t>
                    </m:r>
                  </m:oMath>
                </a14:m>
                <a:r>
                  <a:rPr lang="en-US" sz="2400" b="1" dirty="0">
                    <a:solidFill>
                      <a:srgbClr val="7030A0"/>
                    </a:solidFill>
                  </a:rPr>
                  <a:t>-C</a:t>
                </a:r>
                <a:r>
                  <a:rPr lang="en-US" sz="2400" b="1" baseline="-25000" dirty="0">
                    <a:solidFill>
                      <a:srgbClr val="7030A0"/>
                    </a:solidFill>
                  </a:rPr>
                  <a:t>2</a:t>
                </a:r>
                <a:r>
                  <a:rPr lang="en-US" sz="2400" b="1" dirty="0">
                    <a:solidFill>
                      <a:srgbClr val="7030A0"/>
                    </a:solidFill>
                  </a:rPr>
                  <a:t>H</a:t>
                </a:r>
                <a:r>
                  <a:rPr lang="en-US" sz="2400" b="1" baseline="-25000" dirty="0">
                    <a:solidFill>
                      <a:srgbClr val="7030A0"/>
                    </a:solidFill>
                  </a:rPr>
                  <a:t>4</a:t>
                </a:r>
                <a:r>
                  <a:rPr lang="en-US" sz="2400" b="1" dirty="0">
                    <a:solidFill>
                      <a:srgbClr val="7030A0"/>
                    </a:solidFill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7030A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𝜼</m:t>
                    </m:r>
                  </m:oMath>
                </a14:m>
                <a:r>
                  <a:rPr lang="en-US" sz="2400" b="1" dirty="0">
                    <a:solidFill>
                      <a:srgbClr val="7030A0"/>
                    </a:solidFill>
                  </a:rPr>
                  <a:t>³-C</a:t>
                </a:r>
                <a:r>
                  <a:rPr lang="en-US" sz="2400" b="1" baseline="-25000" dirty="0">
                    <a:solidFill>
                      <a:srgbClr val="7030A0"/>
                    </a:solidFill>
                  </a:rPr>
                  <a:t>3</a:t>
                </a:r>
                <a:r>
                  <a:rPr lang="en-US" sz="2400" b="1" dirty="0">
                    <a:solidFill>
                      <a:srgbClr val="7030A0"/>
                    </a:solidFill>
                  </a:rPr>
                  <a:t>H</a:t>
                </a:r>
                <a:r>
                  <a:rPr lang="en-US" sz="2400" b="1" baseline="-25000" dirty="0">
                    <a:solidFill>
                      <a:srgbClr val="7030A0"/>
                    </a:solidFill>
                  </a:rPr>
                  <a:t>5</a:t>
                </a:r>
                <a:r>
                  <a:rPr lang="en-US" sz="4000" b="1" baseline="30000" dirty="0">
                    <a:solidFill>
                      <a:srgbClr val="7030A0"/>
                    </a:solidFill>
                  </a:rPr>
                  <a:t>-</a:t>
                </a:r>
                <a:r>
                  <a:rPr lang="en-US" sz="2400" b="1" dirty="0">
                    <a:solidFill>
                      <a:srgbClr val="7030A0"/>
                    </a:solidFill>
                  </a:rPr>
                  <a:t>(i.e.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7030A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𝜼</m:t>
                    </m:r>
                  </m:oMath>
                </a14:m>
                <a:r>
                  <a:rPr lang="en-US" sz="2400" b="1" dirty="0">
                    <a:solidFill>
                      <a:srgbClr val="7030A0"/>
                    </a:solidFill>
                  </a:rPr>
                  <a:t>³-allyl);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7030A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𝜼</m:t>
                    </m:r>
                    <m:r>
                      <a:rPr lang="en-US" sz="2400" b="1" i="0" smtClean="0">
                        <a:solidFill>
                          <a:srgbClr val="7030A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𝟒</m:t>
                    </m:r>
                  </m:oMath>
                </a14:m>
                <a:r>
                  <a:rPr lang="en-US" sz="2400" b="1" dirty="0">
                    <a:solidFill>
                      <a:srgbClr val="7030A0"/>
                    </a:solidFill>
                  </a:rPr>
                  <a:t>-C</a:t>
                </a:r>
                <a:r>
                  <a:rPr lang="en-US" sz="2400" b="1" baseline="-25000" dirty="0">
                    <a:solidFill>
                      <a:srgbClr val="7030A0"/>
                    </a:solidFill>
                  </a:rPr>
                  <a:t>4</a:t>
                </a:r>
                <a:r>
                  <a:rPr lang="en-US" sz="2400" b="1" dirty="0">
                    <a:solidFill>
                      <a:srgbClr val="7030A0"/>
                    </a:solidFill>
                  </a:rPr>
                  <a:t>H</a:t>
                </a:r>
                <a:r>
                  <a:rPr lang="en-US" sz="2400" b="1" baseline="-25000" dirty="0">
                    <a:solidFill>
                      <a:srgbClr val="7030A0"/>
                    </a:solidFill>
                  </a:rPr>
                  <a:t>6</a:t>
                </a:r>
                <a:r>
                  <a:rPr lang="en-US" sz="2400" b="1" dirty="0">
                    <a:solidFill>
                      <a:srgbClr val="7030A0"/>
                    </a:solidFill>
                  </a:rPr>
                  <a:t>(i.e.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7030A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𝜼</m:t>
                    </m:r>
                    <m:r>
                      <a:rPr lang="en-US" sz="2400" b="1" i="0" smtClean="0">
                        <a:solidFill>
                          <a:srgbClr val="7030A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𝟒</m:t>
                    </m:r>
                  </m:oMath>
                </a14:m>
                <a:r>
                  <a:rPr lang="en-US" sz="2400" b="1" dirty="0">
                    <a:solidFill>
                      <a:srgbClr val="7030A0"/>
                    </a:solidFill>
                  </a:rPr>
                  <a:t>-butadiene);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7030A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𝜼</m:t>
                    </m:r>
                    <m:r>
                      <a:rPr lang="en-US" sz="2400" b="1">
                        <a:solidFill>
                          <a:srgbClr val="7030A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𝟒</m:t>
                    </m:r>
                  </m:oMath>
                </a14:m>
                <a:r>
                  <a:rPr lang="en-US" sz="2400" b="1" dirty="0">
                    <a:solidFill>
                      <a:srgbClr val="7030A0"/>
                    </a:solidFill>
                  </a:rPr>
                  <a:t>-C</a:t>
                </a:r>
                <a:r>
                  <a:rPr lang="en-US" sz="2400" b="1" baseline="-25000" dirty="0">
                    <a:solidFill>
                      <a:srgbClr val="7030A0"/>
                    </a:solidFill>
                  </a:rPr>
                  <a:t>4</a:t>
                </a:r>
                <a:r>
                  <a:rPr lang="en-US" sz="2400" b="1" dirty="0">
                    <a:solidFill>
                      <a:srgbClr val="7030A0"/>
                    </a:solidFill>
                  </a:rPr>
                  <a:t>H</a:t>
                </a:r>
                <a:r>
                  <a:rPr lang="en-US" sz="2400" b="1" baseline="-25000" dirty="0">
                    <a:solidFill>
                      <a:srgbClr val="7030A0"/>
                    </a:solidFill>
                  </a:rPr>
                  <a:t>4</a:t>
                </a:r>
                <a:r>
                  <a:rPr lang="en-US" sz="2400" b="1" dirty="0">
                    <a:solidFill>
                      <a:srgbClr val="7030A0"/>
                    </a:solidFill>
                  </a:rPr>
                  <a:t>(i.e.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7030A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𝜼</m:t>
                    </m:r>
                    <m:r>
                      <a:rPr lang="en-US" sz="2400" b="1">
                        <a:solidFill>
                          <a:srgbClr val="7030A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𝟒</m:t>
                    </m:r>
                  </m:oMath>
                </a14:m>
                <a:r>
                  <a:rPr lang="en-US" sz="2400" b="1" dirty="0">
                    <a:solidFill>
                      <a:srgbClr val="7030A0"/>
                    </a:solidFill>
                  </a:rPr>
                  <a:t>-</a:t>
                </a:r>
                <a:r>
                  <a:rPr lang="en-US" sz="2400" b="1" dirty="0" err="1">
                    <a:solidFill>
                      <a:srgbClr val="7030A0"/>
                    </a:solidFill>
                  </a:rPr>
                  <a:t>cyclobutadiene</a:t>
                </a:r>
                <a:r>
                  <a:rPr lang="en-US" sz="2400" b="1" dirty="0">
                    <a:solidFill>
                      <a:srgbClr val="7030A0"/>
                    </a:solidFill>
                  </a:rPr>
                  <a:t>);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7030A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𝜼</m:t>
                    </m:r>
                    <m:r>
                      <a:rPr lang="en-US" sz="2400" b="1" i="1" smtClean="0">
                        <a:solidFill>
                          <a:srgbClr val="7030A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𝟓</m:t>
                    </m:r>
                  </m:oMath>
                </a14:m>
                <a:r>
                  <a:rPr lang="en-US" sz="2400" b="1" dirty="0">
                    <a:solidFill>
                      <a:srgbClr val="7030A0"/>
                    </a:solidFill>
                  </a:rPr>
                  <a:t>-C</a:t>
                </a:r>
                <a:r>
                  <a:rPr lang="en-US" sz="2400" b="1" baseline="-25000" dirty="0">
                    <a:solidFill>
                      <a:srgbClr val="7030A0"/>
                    </a:solidFill>
                  </a:rPr>
                  <a:t>5</a:t>
                </a:r>
                <a:r>
                  <a:rPr lang="en-US" sz="2400" b="1" dirty="0">
                    <a:solidFill>
                      <a:srgbClr val="7030A0"/>
                    </a:solidFill>
                  </a:rPr>
                  <a:t>H</a:t>
                </a:r>
                <a:r>
                  <a:rPr lang="en-US" sz="2400" b="1" baseline="-25000" dirty="0">
                    <a:solidFill>
                      <a:srgbClr val="7030A0"/>
                    </a:solidFill>
                  </a:rPr>
                  <a:t>5</a:t>
                </a:r>
                <a:r>
                  <a:rPr lang="en-US" sz="4000" b="1" baseline="30000" dirty="0">
                    <a:solidFill>
                      <a:srgbClr val="7030A0"/>
                    </a:solidFill>
                  </a:rPr>
                  <a:t>-</a:t>
                </a:r>
                <a:r>
                  <a:rPr lang="en-US" sz="2400" b="1" dirty="0">
                    <a:solidFill>
                      <a:srgbClr val="7030A0"/>
                    </a:solidFill>
                  </a:rPr>
                  <a:t>(i.e.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7030A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𝜼</m:t>
                    </m:r>
                    <m:r>
                      <a:rPr lang="en-US" sz="2400" b="1" i="1" smtClean="0">
                        <a:solidFill>
                          <a:srgbClr val="7030A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𝟓</m:t>
                    </m:r>
                  </m:oMath>
                </a14:m>
                <a:r>
                  <a:rPr lang="en-US" sz="2400" b="1" dirty="0">
                    <a:solidFill>
                      <a:srgbClr val="7030A0"/>
                    </a:solidFill>
                  </a:rPr>
                  <a:t>-</a:t>
                </a:r>
                <a:r>
                  <a:rPr lang="en-US" sz="2400" b="1" dirty="0" err="1">
                    <a:solidFill>
                      <a:srgbClr val="7030A0"/>
                    </a:solidFill>
                  </a:rPr>
                  <a:t>cyclopentadienyl</a:t>
                </a:r>
                <a:r>
                  <a:rPr lang="en-US" sz="2400" b="1" dirty="0">
                    <a:solidFill>
                      <a:srgbClr val="7030A0"/>
                    </a:solidFill>
                  </a:rPr>
                  <a:t> or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7030A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𝜼</m:t>
                    </m:r>
                    <m:r>
                      <a:rPr lang="en-US" sz="2400" b="1" i="1">
                        <a:solidFill>
                          <a:srgbClr val="7030A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𝟓</m:t>
                    </m:r>
                    <m:r>
                      <a:rPr lang="en-US" sz="2400" b="1" i="1">
                        <a:solidFill>
                          <a:srgbClr val="7030A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</m:oMath>
                </a14:m>
                <a:r>
                  <a:rPr lang="en-US" sz="2400" b="1" dirty="0">
                    <a:solidFill>
                      <a:srgbClr val="7030A0"/>
                    </a:solidFill>
                  </a:rPr>
                  <a:t>-</a:t>
                </a:r>
                <a:r>
                  <a:rPr lang="en-US" sz="2400" b="1" dirty="0" err="1">
                    <a:solidFill>
                      <a:srgbClr val="7030A0"/>
                    </a:solidFill>
                  </a:rPr>
                  <a:t>Cp</a:t>
                </a:r>
                <a:r>
                  <a:rPr lang="en-US" sz="2400" b="1" dirty="0">
                    <a:solidFill>
                      <a:srgbClr val="7030A0"/>
                    </a:solidFill>
                  </a:rPr>
                  <a:t>);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7030A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𝜼</m:t>
                    </m:r>
                    <m:r>
                      <a:rPr lang="en-US" sz="2400" b="1" i="1">
                        <a:solidFill>
                          <a:srgbClr val="7030A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𝟓</m:t>
                    </m:r>
                  </m:oMath>
                </a14:m>
                <a:r>
                  <a:rPr lang="en-US" sz="2400" b="1" dirty="0">
                    <a:solidFill>
                      <a:srgbClr val="7030A0"/>
                    </a:solidFill>
                  </a:rPr>
                  <a:t>-C</a:t>
                </a:r>
                <a:r>
                  <a:rPr lang="en-US" sz="2400" b="1" baseline="-25000" dirty="0">
                    <a:solidFill>
                      <a:srgbClr val="7030A0"/>
                    </a:solidFill>
                  </a:rPr>
                  <a:t>5</a:t>
                </a:r>
                <a:r>
                  <a:rPr lang="en-US" sz="2400" b="1" dirty="0">
                    <a:solidFill>
                      <a:srgbClr val="7030A0"/>
                    </a:solidFill>
                  </a:rPr>
                  <a:t>H</a:t>
                </a:r>
                <a:r>
                  <a:rPr lang="en-US" sz="2400" b="1" baseline="-25000" dirty="0">
                    <a:solidFill>
                      <a:srgbClr val="7030A0"/>
                    </a:solidFill>
                  </a:rPr>
                  <a:t>7</a:t>
                </a:r>
                <a:r>
                  <a:rPr lang="en-US" sz="4000" b="1" baseline="30000" dirty="0">
                    <a:solidFill>
                      <a:srgbClr val="7030A0"/>
                    </a:solidFill>
                  </a:rPr>
                  <a:t>-</a:t>
                </a:r>
                <a:r>
                  <a:rPr lang="en-US" sz="2400" b="1" dirty="0">
                    <a:solidFill>
                      <a:srgbClr val="7030A0"/>
                    </a:solidFill>
                  </a:rPr>
                  <a:t>(i.e.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7030A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𝜼</m:t>
                    </m:r>
                    <m:r>
                      <a:rPr lang="en-US" sz="2400" b="1" i="1">
                        <a:solidFill>
                          <a:srgbClr val="7030A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𝟓</m:t>
                    </m:r>
                  </m:oMath>
                </a14:m>
                <a:r>
                  <a:rPr lang="en-US" sz="2400" b="1" dirty="0">
                    <a:solidFill>
                      <a:srgbClr val="7030A0"/>
                    </a:solidFill>
                  </a:rPr>
                  <a:t>-</a:t>
                </a:r>
                <a:r>
                  <a:rPr lang="en-US" sz="2400" b="1" dirty="0" err="1">
                    <a:solidFill>
                      <a:srgbClr val="7030A0"/>
                    </a:solidFill>
                  </a:rPr>
                  <a:t>pentadienyl</a:t>
                </a:r>
                <a:r>
                  <a:rPr lang="en-US" sz="2400" b="1" dirty="0">
                    <a:solidFill>
                      <a:srgbClr val="7030A0"/>
                    </a:solidFill>
                  </a:rPr>
                  <a:t>);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7030A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𝜼</m:t>
                    </m:r>
                    <m:r>
                      <a:rPr lang="en-US" sz="2400" b="1" i="1" smtClean="0">
                        <a:solidFill>
                          <a:srgbClr val="7030A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𝟔</m:t>
                    </m:r>
                  </m:oMath>
                </a14:m>
                <a:r>
                  <a:rPr lang="en-US" sz="2400" b="1" dirty="0">
                    <a:solidFill>
                      <a:srgbClr val="7030A0"/>
                    </a:solidFill>
                  </a:rPr>
                  <a:t>-C</a:t>
                </a:r>
                <a:r>
                  <a:rPr lang="en-US" sz="2400" b="1" baseline="-25000" dirty="0">
                    <a:solidFill>
                      <a:srgbClr val="7030A0"/>
                    </a:solidFill>
                  </a:rPr>
                  <a:t>6</a:t>
                </a:r>
                <a:r>
                  <a:rPr lang="en-US" sz="2400" b="1" dirty="0">
                    <a:solidFill>
                      <a:srgbClr val="7030A0"/>
                    </a:solidFill>
                  </a:rPr>
                  <a:t>H</a:t>
                </a:r>
                <a:r>
                  <a:rPr lang="en-US" sz="2400" b="1" baseline="-25000" dirty="0">
                    <a:solidFill>
                      <a:srgbClr val="7030A0"/>
                    </a:solidFill>
                  </a:rPr>
                  <a:t>6</a:t>
                </a:r>
                <a:r>
                  <a:rPr lang="en-US" sz="2400" b="1" dirty="0">
                    <a:solidFill>
                      <a:srgbClr val="7030A0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7030A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𝜼</m:t>
                    </m:r>
                    <m:r>
                      <a:rPr lang="en-US" sz="2400" b="1" i="1">
                        <a:solidFill>
                          <a:srgbClr val="7030A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𝟔</m:t>
                    </m:r>
                    <m:r>
                      <a:rPr lang="en-US" sz="2400" b="1" i="1">
                        <a:solidFill>
                          <a:srgbClr val="7030A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</m:oMath>
                </a14:m>
                <a:r>
                  <a:rPr lang="en-US" sz="2400" b="1" dirty="0">
                    <a:solidFill>
                      <a:srgbClr val="7030A0"/>
                    </a:solidFill>
                  </a:rPr>
                  <a:t>-benzene);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7030A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𝜼</m:t>
                    </m:r>
                    <m:r>
                      <a:rPr lang="en-US" sz="2400" b="1" i="1" smtClean="0">
                        <a:solidFill>
                          <a:srgbClr val="7030A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𝟕</m:t>
                    </m:r>
                  </m:oMath>
                </a14:m>
                <a:r>
                  <a:rPr lang="en-US" sz="2400" b="1" dirty="0">
                    <a:solidFill>
                      <a:srgbClr val="7030A0"/>
                    </a:solidFill>
                  </a:rPr>
                  <a:t>-C</a:t>
                </a:r>
                <a:r>
                  <a:rPr lang="en-US" sz="2400" b="1" baseline="-25000" dirty="0">
                    <a:solidFill>
                      <a:srgbClr val="7030A0"/>
                    </a:solidFill>
                  </a:rPr>
                  <a:t>7</a:t>
                </a:r>
                <a:r>
                  <a:rPr lang="en-US" sz="2400" b="1" dirty="0">
                    <a:solidFill>
                      <a:srgbClr val="7030A0"/>
                    </a:solidFill>
                  </a:rPr>
                  <a:t>H</a:t>
                </a:r>
                <a:r>
                  <a:rPr lang="en-US" sz="2400" b="1" baseline="-25000" dirty="0">
                    <a:solidFill>
                      <a:srgbClr val="7030A0"/>
                    </a:solidFill>
                  </a:rPr>
                  <a:t>7</a:t>
                </a:r>
                <a:r>
                  <a:rPr lang="en-US" sz="3600" b="1" baseline="30000" dirty="0">
                    <a:solidFill>
                      <a:srgbClr val="7030A0"/>
                    </a:solidFill>
                  </a:rPr>
                  <a:t>+</a:t>
                </a:r>
                <a:r>
                  <a:rPr lang="en-US" sz="2400" b="1" dirty="0">
                    <a:solidFill>
                      <a:srgbClr val="7030A0"/>
                    </a:solidFill>
                  </a:rPr>
                  <a:t>(i.e.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7030A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𝜼</m:t>
                    </m:r>
                    <m:r>
                      <a:rPr lang="en-US" sz="2400" b="1" i="1" smtClean="0">
                        <a:solidFill>
                          <a:srgbClr val="7030A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𝟕</m:t>
                    </m:r>
                  </m:oMath>
                </a14:m>
                <a:r>
                  <a:rPr lang="en-US" sz="2400" b="1" dirty="0">
                    <a:solidFill>
                      <a:srgbClr val="7030A0"/>
                    </a:solidFill>
                  </a:rPr>
                  <a:t>-</a:t>
                </a:r>
                <a:r>
                  <a:rPr lang="en-US" sz="2400" b="1" dirty="0" err="1">
                    <a:solidFill>
                      <a:srgbClr val="7030A0"/>
                    </a:solidFill>
                  </a:rPr>
                  <a:t>tropylium</a:t>
                </a:r>
                <a:r>
                  <a:rPr lang="en-US" sz="2400" b="1" dirty="0">
                    <a:solidFill>
                      <a:srgbClr val="7030A0"/>
                    </a:solidFill>
                  </a:rPr>
                  <a:t>);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7030A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𝜼</m:t>
                    </m:r>
                    <m:r>
                      <a:rPr lang="en-US" sz="2400" b="1" i="1" smtClean="0">
                        <a:solidFill>
                          <a:srgbClr val="7030A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𝟔</m:t>
                    </m:r>
                  </m:oMath>
                </a14:m>
                <a:r>
                  <a:rPr lang="en-US" sz="2400" b="1" dirty="0">
                    <a:solidFill>
                      <a:srgbClr val="7030A0"/>
                    </a:solidFill>
                  </a:rPr>
                  <a:t>-C</a:t>
                </a:r>
                <a:r>
                  <a:rPr lang="en-US" sz="2400" b="1" baseline="-25000" dirty="0">
                    <a:solidFill>
                      <a:srgbClr val="7030A0"/>
                    </a:solidFill>
                  </a:rPr>
                  <a:t>7</a:t>
                </a:r>
                <a:r>
                  <a:rPr lang="en-US" sz="2400" b="1" dirty="0">
                    <a:solidFill>
                      <a:srgbClr val="7030A0"/>
                    </a:solidFill>
                  </a:rPr>
                  <a:t>H</a:t>
                </a:r>
                <a:r>
                  <a:rPr lang="en-US" sz="2400" b="1" baseline="-25000" dirty="0">
                    <a:solidFill>
                      <a:srgbClr val="7030A0"/>
                    </a:solidFill>
                  </a:rPr>
                  <a:t>8</a:t>
                </a:r>
                <a:r>
                  <a:rPr lang="en-US" sz="2400" b="1" dirty="0">
                    <a:solidFill>
                      <a:srgbClr val="7030A0"/>
                    </a:solidFill>
                  </a:rPr>
                  <a:t>(i.e.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7030A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𝜼</m:t>
                    </m:r>
                    <m:r>
                      <a:rPr lang="en-US" sz="2400" b="1" i="1" smtClean="0">
                        <a:solidFill>
                          <a:srgbClr val="7030A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𝟔</m:t>
                    </m:r>
                    <m:r>
                      <a:rPr lang="en-US" sz="2400" b="1" i="1">
                        <a:solidFill>
                          <a:srgbClr val="7030A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</m:oMath>
                </a14:m>
                <a:r>
                  <a:rPr lang="en-US" sz="2400" b="1" dirty="0" err="1">
                    <a:solidFill>
                      <a:srgbClr val="7030A0"/>
                    </a:solidFill>
                  </a:rPr>
                  <a:t>cycloheptatriene</a:t>
                </a:r>
                <a:r>
                  <a:rPr lang="en-US" sz="2400" b="1" dirty="0">
                    <a:solidFill>
                      <a:srgbClr val="7030A0"/>
                    </a:solidFill>
                  </a:rPr>
                  <a:t>); </a:t>
                </a:r>
                <a:r>
                  <a:rPr lang="en-US" sz="2400" b="1" dirty="0">
                    <a:solidFill>
                      <a:srgbClr val="6600CC"/>
                    </a:solidFill>
                    <a:sym typeface="Symbol" pitchFamily="18" charset="2"/>
                  </a:rPr>
                  <a:t></a:t>
                </a:r>
                <a:r>
                  <a:rPr lang="pt-BR" sz="2400" b="1" baseline="30000" dirty="0">
                    <a:solidFill>
                      <a:srgbClr val="6600CC"/>
                    </a:solidFill>
                  </a:rPr>
                  <a:t>8</a:t>
                </a:r>
                <a:r>
                  <a:rPr lang="pt-BR" sz="2400" b="1" dirty="0">
                    <a:solidFill>
                      <a:srgbClr val="6600CC"/>
                    </a:solidFill>
                  </a:rPr>
                  <a:t>-C</a:t>
                </a:r>
                <a:r>
                  <a:rPr lang="pt-BR" sz="2400" b="1" baseline="-25000" dirty="0">
                    <a:solidFill>
                      <a:srgbClr val="6600CC"/>
                    </a:solidFill>
                  </a:rPr>
                  <a:t>8</a:t>
                </a:r>
                <a:r>
                  <a:rPr lang="pt-BR" sz="2400" b="1" dirty="0">
                    <a:solidFill>
                      <a:srgbClr val="6600CC"/>
                    </a:solidFill>
                  </a:rPr>
                  <a:t>H</a:t>
                </a:r>
                <a:r>
                  <a:rPr lang="pt-BR" sz="2400" b="1" baseline="-25000" dirty="0">
                    <a:solidFill>
                      <a:srgbClr val="6600CC"/>
                    </a:solidFill>
                  </a:rPr>
                  <a:t>8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solidFill>
                          <a:srgbClr val="7030A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, </m:t>
                    </m:r>
                    <m:r>
                      <a:rPr lang="en-US" sz="2400" b="1" i="1">
                        <a:solidFill>
                          <a:srgbClr val="7030A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𝜼</m:t>
                    </m:r>
                    <m:r>
                      <a:rPr lang="en-US" sz="2400" b="1" i="1">
                        <a:solidFill>
                          <a:srgbClr val="7030A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𝟔</m:t>
                    </m:r>
                  </m:oMath>
                </a14:m>
                <a:r>
                  <a:rPr lang="en-US" sz="2400" b="1" dirty="0">
                    <a:solidFill>
                      <a:srgbClr val="7030A0"/>
                    </a:solidFill>
                  </a:rPr>
                  <a:t>-C</a:t>
                </a:r>
                <a:r>
                  <a:rPr lang="en-US" sz="2400" b="1" baseline="-25000" dirty="0">
                    <a:solidFill>
                      <a:srgbClr val="7030A0"/>
                    </a:solidFill>
                  </a:rPr>
                  <a:t>8</a:t>
                </a:r>
                <a:r>
                  <a:rPr lang="en-US" sz="2400" b="1" dirty="0">
                    <a:solidFill>
                      <a:srgbClr val="7030A0"/>
                    </a:solidFill>
                  </a:rPr>
                  <a:t>H</a:t>
                </a:r>
                <a:r>
                  <a:rPr lang="en-US" sz="2400" b="1" baseline="-25000" dirty="0">
                    <a:solidFill>
                      <a:srgbClr val="7030A0"/>
                    </a:solidFill>
                  </a:rPr>
                  <a:t>8 </a:t>
                </a:r>
                <a:r>
                  <a:rPr lang="en-US" sz="2400" b="1" dirty="0">
                    <a:solidFill>
                      <a:srgbClr val="7030A0"/>
                    </a:solidFill>
                  </a:rPr>
                  <a:t>(</a:t>
                </a:r>
                <a:r>
                  <a:rPr lang="en-US" sz="2400" b="1" dirty="0" err="1">
                    <a:solidFill>
                      <a:srgbClr val="7030A0"/>
                    </a:solidFill>
                  </a:rPr>
                  <a:t>i.e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7030A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𝜼</m:t>
                    </m:r>
                    <m:r>
                      <a:rPr lang="en-US" sz="2400" b="1" i="1">
                        <a:solidFill>
                          <a:srgbClr val="7030A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𝟔</m:t>
                    </m:r>
                  </m:oMath>
                </a14:m>
                <a:r>
                  <a:rPr lang="en-US" sz="2400" b="1" dirty="0">
                    <a:solidFill>
                      <a:srgbClr val="7030A0"/>
                    </a:solidFill>
                  </a:rPr>
                  <a:t>-</a:t>
                </a:r>
                <a:r>
                  <a:rPr lang="en-US" sz="2400" b="1" dirty="0" err="1">
                    <a:solidFill>
                      <a:srgbClr val="7030A0"/>
                    </a:solidFill>
                  </a:rPr>
                  <a:t>cyclooctatetraene</a:t>
                </a:r>
                <a:r>
                  <a:rPr lang="en-US" sz="2400" b="1" dirty="0">
                    <a:solidFill>
                      <a:srgbClr val="7030A0"/>
                    </a:solidFill>
                  </a:rPr>
                  <a:t> or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7030A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𝜼</m:t>
                    </m:r>
                    <m:r>
                      <a:rPr lang="en-US" sz="2400" b="1" i="1">
                        <a:solidFill>
                          <a:srgbClr val="7030A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𝟔</m:t>
                    </m:r>
                  </m:oMath>
                </a14:m>
                <a:r>
                  <a:rPr lang="en-US" sz="2400" b="1" dirty="0">
                    <a:solidFill>
                      <a:srgbClr val="7030A0"/>
                    </a:solidFill>
                  </a:rPr>
                  <a:t>-cot);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7030A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𝜼</m:t>
                    </m:r>
                    <m:r>
                      <a:rPr lang="en-US" sz="2400" b="1" i="1" smtClean="0">
                        <a:solidFill>
                          <a:srgbClr val="7030A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𝟒</m:t>
                    </m:r>
                  </m:oMath>
                </a14:m>
                <a:r>
                  <a:rPr lang="en-US" sz="2400" b="1" dirty="0">
                    <a:solidFill>
                      <a:srgbClr val="7030A0"/>
                    </a:solidFill>
                  </a:rPr>
                  <a:t>-C</a:t>
                </a:r>
                <a:r>
                  <a:rPr lang="en-US" sz="2400" b="1" baseline="-25000" dirty="0">
                    <a:solidFill>
                      <a:srgbClr val="7030A0"/>
                    </a:solidFill>
                  </a:rPr>
                  <a:t>8</a:t>
                </a:r>
                <a:r>
                  <a:rPr lang="en-US" sz="2400" b="1" dirty="0">
                    <a:solidFill>
                      <a:srgbClr val="7030A0"/>
                    </a:solidFill>
                  </a:rPr>
                  <a:t>H</a:t>
                </a:r>
                <a:r>
                  <a:rPr lang="en-US" sz="2400" b="1" baseline="-25000" dirty="0">
                    <a:solidFill>
                      <a:srgbClr val="7030A0"/>
                    </a:solidFill>
                  </a:rPr>
                  <a:t>8 </a:t>
                </a:r>
                <a:r>
                  <a:rPr lang="en-US" sz="2400" b="1" dirty="0">
                    <a:solidFill>
                      <a:srgbClr val="7030A0"/>
                    </a:solidFill>
                  </a:rPr>
                  <a:t>(</a:t>
                </a:r>
                <a:r>
                  <a:rPr lang="en-US" sz="2400" b="1" dirty="0" err="1">
                    <a:solidFill>
                      <a:srgbClr val="7030A0"/>
                    </a:solidFill>
                  </a:rPr>
                  <a:t>i.e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7030A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𝜼</m:t>
                    </m:r>
                    <m:r>
                      <a:rPr lang="en-US" sz="2400" b="1" i="1" smtClean="0">
                        <a:solidFill>
                          <a:srgbClr val="7030A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𝟒</m:t>
                    </m:r>
                  </m:oMath>
                </a14:m>
                <a:r>
                  <a:rPr lang="en-US" sz="2400" b="1" dirty="0">
                    <a:solidFill>
                      <a:srgbClr val="7030A0"/>
                    </a:solidFill>
                  </a:rPr>
                  <a:t>-</a:t>
                </a:r>
                <a:r>
                  <a:rPr lang="en-US" sz="2400" b="1" dirty="0" err="1">
                    <a:solidFill>
                      <a:srgbClr val="7030A0"/>
                    </a:solidFill>
                  </a:rPr>
                  <a:t>cyclooctatetraene</a:t>
                </a:r>
                <a:r>
                  <a:rPr lang="en-US" sz="2400" b="1" dirty="0">
                    <a:solidFill>
                      <a:srgbClr val="7030A0"/>
                    </a:solidFill>
                  </a:rPr>
                  <a:t> or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7030A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𝜼</m:t>
                    </m:r>
                    <m:r>
                      <a:rPr lang="en-US" sz="2400" b="1" i="1" smtClean="0">
                        <a:solidFill>
                          <a:srgbClr val="7030A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𝟒</m:t>
                    </m:r>
                  </m:oMath>
                </a14:m>
                <a:r>
                  <a:rPr lang="en-US" sz="2400" b="1" dirty="0">
                    <a:solidFill>
                      <a:srgbClr val="7030A0"/>
                    </a:solidFill>
                  </a:rPr>
                  <a:t>-cot), </a:t>
                </a:r>
                <a:r>
                  <a:rPr lang="en-US" sz="2400" b="1" dirty="0">
                    <a:solidFill>
                      <a:srgbClr val="6600CC"/>
                    </a:solidFill>
                    <a:sym typeface="Symbol" pitchFamily="18" charset="2"/>
                  </a:rPr>
                  <a:t></a:t>
                </a:r>
                <a:r>
                  <a:rPr lang="pt-BR" sz="2400" b="1" baseline="30000" dirty="0">
                    <a:solidFill>
                      <a:srgbClr val="6600CC"/>
                    </a:solidFill>
                  </a:rPr>
                  <a:t>2</a:t>
                </a:r>
                <a:r>
                  <a:rPr lang="pt-BR" sz="2400" b="1" dirty="0">
                    <a:solidFill>
                      <a:srgbClr val="6600CC"/>
                    </a:solidFill>
                  </a:rPr>
                  <a:t>-C</a:t>
                </a:r>
                <a:r>
                  <a:rPr lang="pt-BR" sz="2400" b="1" baseline="-25000" dirty="0">
                    <a:solidFill>
                      <a:srgbClr val="6600CC"/>
                    </a:solidFill>
                  </a:rPr>
                  <a:t>60</a:t>
                </a:r>
                <a:r>
                  <a:rPr lang="pt-BR" sz="2400" b="1" dirty="0">
                    <a:solidFill>
                      <a:srgbClr val="6600CC"/>
                    </a:solidFill>
                  </a:rPr>
                  <a:t>, </a:t>
                </a:r>
                <a:r>
                  <a:rPr lang="en-US" sz="2400" b="1" dirty="0">
                    <a:solidFill>
                      <a:srgbClr val="6600CC"/>
                    </a:solidFill>
                    <a:sym typeface="Symbol" pitchFamily="18" charset="2"/>
                  </a:rPr>
                  <a:t></a:t>
                </a:r>
                <a:r>
                  <a:rPr lang="pt-BR" sz="2400" b="1" baseline="30000" dirty="0">
                    <a:solidFill>
                      <a:srgbClr val="6600CC"/>
                    </a:solidFill>
                  </a:rPr>
                  <a:t>5</a:t>
                </a:r>
                <a:r>
                  <a:rPr lang="pt-BR" sz="2400" b="1" dirty="0">
                    <a:solidFill>
                      <a:srgbClr val="6600CC"/>
                    </a:solidFill>
                  </a:rPr>
                  <a:t>-R</a:t>
                </a:r>
                <a:r>
                  <a:rPr lang="pt-BR" sz="2400" b="1" baseline="-25000" dirty="0">
                    <a:solidFill>
                      <a:srgbClr val="6600CC"/>
                    </a:solidFill>
                  </a:rPr>
                  <a:t>5</a:t>
                </a:r>
                <a:r>
                  <a:rPr lang="pt-BR" sz="2400" b="1" dirty="0">
                    <a:solidFill>
                      <a:srgbClr val="6600CC"/>
                    </a:solidFill>
                  </a:rPr>
                  <a:t>C</a:t>
                </a:r>
                <a:r>
                  <a:rPr lang="pt-BR" sz="2400" b="1" baseline="-25000" dirty="0">
                    <a:solidFill>
                      <a:srgbClr val="6600CC"/>
                    </a:solidFill>
                  </a:rPr>
                  <a:t>60</a:t>
                </a:r>
                <a:r>
                  <a:rPr lang="pt-BR" sz="2400" dirty="0">
                    <a:solidFill>
                      <a:srgbClr val="6600CC"/>
                    </a:solidFill>
                  </a:rPr>
                  <a:t>.</a:t>
                </a:r>
                <a:endParaRPr lang="en-US" sz="2400" dirty="0">
                  <a:solidFill>
                    <a:srgbClr val="6600CC"/>
                  </a:solidFill>
                </a:endParaRPr>
              </a:p>
              <a:p>
                <a:pPr>
                  <a:spcBef>
                    <a:spcPct val="50000"/>
                  </a:spcBef>
                </a:pPr>
                <a:r>
                  <a:rPr lang="en-US" sz="2400" b="1" dirty="0"/>
                  <a:t>Here it is worth mentioning that the above mentioned unsaturated organic molecular species can act as the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C0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𝝅</m:t>
                    </m:r>
                  </m:oMath>
                </a14:m>
                <a:r>
                  <a:rPr lang="en-US" sz="2400" b="1" dirty="0"/>
                  <a:t>-acid ligands by using their vacant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C0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𝝅</m:t>
                    </m:r>
                  </m:oMath>
                </a14:m>
                <a:r>
                  <a:rPr lang="en-US" sz="2400" b="1" dirty="0"/>
                  <a:t>*-MOs into which the metal </a:t>
                </a:r>
                <a:r>
                  <a:rPr lang="en-US" sz="2400" b="1" dirty="0" err="1"/>
                  <a:t>centre</a:t>
                </a:r>
                <a:r>
                  <a:rPr lang="en-US" sz="2400" b="1" dirty="0"/>
                  <a:t> can push the electron density.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18" y="553380"/>
                <a:ext cx="11783961" cy="6196889"/>
              </a:xfrm>
              <a:prstGeom prst="rect">
                <a:avLst/>
              </a:prstGeom>
              <a:blipFill rotWithShape="0">
                <a:blip r:embed="rId2"/>
                <a:stretch>
                  <a:fillRect l="-776" t="-787" r="-569" b="-13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204019" y="30160"/>
            <a:ext cx="11783961" cy="523220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7030A0"/>
                </a:solidFill>
                <a:latin typeface="Times New Roman" charset="0"/>
                <a:ea typeface="Times New Roman" charset="0"/>
                <a:cs typeface="Times New Roman" charset="0"/>
              </a:rPr>
              <a:t>Classification of organometallic compounds on the basis of bond type</a:t>
            </a:r>
            <a:endParaRPr lang="en-IN" sz="2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891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3343</TotalTime>
  <Words>4556</Words>
  <Application>Microsoft Office PowerPoint</Application>
  <PresentationFormat>Widescreen</PresentationFormat>
  <Paragraphs>417</Paragraphs>
  <Slides>31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0" baseType="lpstr">
      <vt:lpstr>Arial</vt:lpstr>
      <vt:lpstr>Calibri</vt:lpstr>
      <vt:lpstr>Calibri Light</vt:lpstr>
      <vt:lpstr>Cambria Math</vt:lpstr>
      <vt:lpstr>Symbol</vt:lpstr>
      <vt:lpstr>Times New Roman</vt:lpstr>
      <vt:lpstr>Wingdings</vt:lpstr>
      <vt:lpstr>Office Theme</vt:lpstr>
      <vt:lpstr>CS ChemDraw Drawing</vt:lpstr>
      <vt:lpstr>PowerPoint Presentation</vt:lpstr>
      <vt:lpstr> </vt:lpstr>
      <vt:lpstr>  </vt:lpstr>
      <vt:lpstr>Significance of the Field</vt:lpstr>
      <vt:lpstr>PowerPoint Presentation</vt:lpstr>
      <vt:lpstr>History of Organometallic compounds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PowerPoint Presentation</vt:lpstr>
      <vt:lpstr> </vt:lpstr>
      <vt:lpstr> 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 </vt:lpstr>
      <vt:lpstr>PowerPoint Presentation</vt:lpstr>
      <vt:lpstr> </vt:lpstr>
      <vt:lpstr>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Semanti Basu</cp:lastModifiedBy>
  <cp:revision>295</cp:revision>
  <dcterms:created xsi:type="dcterms:W3CDTF">2021-06-06T02:49:31Z</dcterms:created>
  <dcterms:modified xsi:type="dcterms:W3CDTF">2024-11-22T14:25:04Z</dcterms:modified>
</cp:coreProperties>
</file>